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Lato" panose="020B0604020202020204" charset="0"/>
      <p:regular r:id="rId73"/>
      <p:bold r:id="rId74"/>
      <p:italic r:id="rId75"/>
      <p:boldItalic r:id="rId76"/>
    </p:embeddedFont>
    <p:embeddedFont>
      <p:font typeface="Nunito"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79" y="1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019b54f02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019b54f02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019b54f02_0_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019b54f02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3e90e789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3e90e789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e90e789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e90e789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4315cd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4315cd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17c10dc8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17c10dc8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019b54f0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019b54f0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019b54f02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6019b54f02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019b54f02_0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019b54f02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019b54f02_0_1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019b54f02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2d0024d4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2d0024d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2d0024d4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2d0024d4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19b4005ac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19b4005a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2d0024d4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2d0024d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62d0024d4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62d0024d4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019b54f02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019b54f02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1ccc3e78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1ccc3e78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62df83c5b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62df83c5b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2df83c5b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2df83c5b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2df83c5b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2df83c5b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019b54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019b54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019b54f02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019b54f02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61c7f3e3b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61c7f3e3b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1c7f3e3b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1c7f3e3b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1c7f3e3b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1c7f3e3b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1c7f3e3b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1c7f3e3b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1c7f3e3b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1c7f3e3b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1c7f3e3be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1c7f3e3b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1ccc3e78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1ccc3e78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2df83c5b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62df83c5b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3e90e789a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3e90e789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019b54f0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019b54f0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1c7f3e3be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1c7f3e3b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31b8e574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31b8e574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619b4005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619b4005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19b4005a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19b4005a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19b4005a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19b4005a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2df83c5b3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62df83c5b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62df83c5b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62df83c5b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019b54f02_0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019b54f02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6019b54f02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6019b54f02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019b54f02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019b54f02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17c10dc8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17c10dc8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62df83c5b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62df83c5b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2df83c5b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62df83c5b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19b4005ac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19b4005a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631b8e57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631b8e57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619b4005ac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619b4005a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6019b54f02_0_1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6019b54f02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3e87c261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63e87c26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63e90e789a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63e90e789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619b4005a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619b4005a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19b4005a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619b4005a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019b54f02_0_1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019b54f02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1c7f3e3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1c7f3e3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2df83c5b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2df83c5b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619b4005a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619b4005a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31b8e574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631b8e574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619b4005ac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619b4005a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619b4005ac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619b4005a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19b4005a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619b4005a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019b54f02_0_1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019b54f02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1ccc3e78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1ccc3e78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1ccc3e78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1ccc3e78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nagy/crashwalk"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rc0r/afl-utils"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lcamtuf.blogspot.com/2016/02/say-hello-to-afl-analyze.html"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users.ece.cmu.edu/~aavgerin/papers/Oakland10.pdf"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valgrind.org"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hyperlink" Target="http://valgrind.org/docs/valgrind2007.pdf"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Static_single_assignment_form"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valgrind.org/docs/memcheck2005.pdf"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www.tetrane.com/" TargetMode="External"/><Relationship Id="rId3" Type="http://schemas.openxmlformats.org/officeDocument/2006/relationships/hyperlink" Target="https://github.com/Cisco-Talos/moflow/tree/master/BAP-0.7-moflow" TargetMode="External"/><Relationship Id="rId7" Type="http://schemas.openxmlformats.org/officeDocument/2006/relationships/hyperlink" Target="http://www.cs.columbia.edu/~vpk/research/libdft/"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hyperlink" Target="https://github.com/programa-stic/barf-project" TargetMode="External"/><Relationship Id="rId5" Type="http://schemas.openxmlformats.org/officeDocument/2006/relationships/hyperlink" Target="https://triton.quarkslab.com/" TargetMode="External"/><Relationship Id="rId4" Type="http://schemas.openxmlformats.org/officeDocument/2006/relationships/hyperlink" Target="https://blog.trailofbits.com/2019/08/29/reverse-taint-analysis-using-binary-ninja/"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bitblaze.cs.berkeley.edu/papers/dta%2B%2B-ndss11.pdf" TargetMode="External"/><Relationship Id="rId3" Type="http://schemas.openxmlformats.org/officeDocument/2006/relationships/hyperlink" Target="https://github.com/wmkhoo/taintgrind" TargetMode="External"/><Relationship Id="rId7" Type="http://schemas.openxmlformats.org/officeDocument/2006/relationships/hyperlink" Target="https://www2.cs.arizona.edu/~debray/Publications/bit-level-taint.pdf"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hyperlink" Target="https://users.ece.cmu.edu/~aavgerin/papers/Oakland10.pdf" TargetMode="External"/><Relationship Id="rId5" Type="http://schemas.openxmlformats.org/officeDocument/2006/relationships/hyperlink" Target="http://valgrind.org/docs/memcheck2005.pdf" TargetMode="External"/><Relationship Id="rId10" Type="http://schemas.openxmlformats.org/officeDocument/2006/relationships/hyperlink" Target="https://www.blackhat.com/docs/eu-15/materials/eu-15-Kim-Triaging-Crashes-With-Backward-Taint-Analysis-For-ARM-Architecture.pdf" TargetMode="External"/><Relationship Id="rId4" Type="http://schemas.openxmlformats.org/officeDocument/2006/relationships/hyperlink" Target="http://valgrind.org/" TargetMode="External"/><Relationship Id="rId9" Type="http://schemas.openxmlformats.org/officeDocument/2006/relationships/hyperlink" Target="http://shell-storm.org/blog/Taint-analysis-and-pattern-matching-with-Pin/"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mailto:mzmyslowski@cycura.com"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openctm.sourceforge.ne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145600" y="1578400"/>
            <a:ext cx="5409000" cy="15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Crash Analysis with Reverse Taint</a:t>
            </a:r>
            <a:endParaRPr b="1"/>
          </a:p>
        </p:txBody>
      </p:sp>
      <p:sp>
        <p:nvSpPr>
          <p:cNvPr id="129" name="Google Shape;129;p13"/>
          <p:cNvSpPr txBox="1">
            <a:spLocks noGrp="1"/>
          </p:cNvSpPr>
          <p:nvPr>
            <p:ph type="subTitle" idx="1"/>
          </p:nvPr>
        </p:nvSpPr>
        <p:spPr>
          <a:xfrm>
            <a:off x="3499650" y="3157308"/>
            <a:ext cx="5361300" cy="5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Powered by Taintgrind</a:t>
            </a:r>
            <a:endParaRPr sz="2400"/>
          </a:p>
          <a:p>
            <a:pPr marL="0" lvl="0" indent="0" algn="ctr" rtl="0">
              <a:spcBef>
                <a:spcPts val="0"/>
              </a:spcBef>
              <a:spcAft>
                <a:spcPts val="0"/>
              </a:spcAft>
              <a:buNone/>
            </a:pPr>
            <a:endParaRPr sz="2400"/>
          </a:p>
          <a:p>
            <a:pPr marL="0" lvl="0" indent="0" algn="ctr" rtl="0">
              <a:spcBef>
                <a:spcPts val="0"/>
              </a:spcBef>
              <a:spcAft>
                <a:spcPts val="0"/>
              </a:spcAft>
              <a:buNone/>
            </a:pPr>
            <a:endParaRPr sz="2400"/>
          </a:p>
        </p:txBody>
      </p:sp>
      <p:sp>
        <p:nvSpPr>
          <p:cNvPr id="130" name="Google Shape;130;p13"/>
          <p:cNvSpPr txBox="1"/>
          <p:nvPr/>
        </p:nvSpPr>
        <p:spPr>
          <a:xfrm>
            <a:off x="2064600" y="4503750"/>
            <a:ext cx="3872700" cy="4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accent1"/>
                </a:solidFill>
                <a:latin typeface="Lato"/>
                <a:ea typeface="Lato"/>
                <a:cs typeface="Lato"/>
                <a:sym typeface="Lato"/>
              </a:rPr>
              <a:t>Marek Zmysłowski</a:t>
            </a:r>
            <a:endParaRPr b="1" i="1">
              <a:solidFill>
                <a:schemeClr val="accent1"/>
              </a:solidFill>
              <a:latin typeface="Lato"/>
              <a:ea typeface="Lato"/>
              <a:cs typeface="Lato"/>
              <a:sym typeface="Lato"/>
            </a:endParaRPr>
          </a:p>
        </p:txBody>
      </p:sp>
      <p:sp>
        <p:nvSpPr>
          <p:cNvPr id="131" name="Google Shape;131;p13"/>
          <p:cNvSpPr txBox="1"/>
          <p:nvPr/>
        </p:nvSpPr>
        <p:spPr>
          <a:xfrm>
            <a:off x="8223450" y="4681175"/>
            <a:ext cx="12516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accent3"/>
                </a:solidFill>
                <a:latin typeface="Lato"/>
                <a:ea typeface="Lato"/>
                <a:cs typeface="Lato"/>
                <a:sym typeface="Lato"/>
              </a:rPr>
              <a:t>V. 23102019</a:t>
            </a:r>
            <a:endParaRPr sz="800">
              <a:solidFill>
                <a:schemeClr val="accent3"/>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Crash vs Bug</a:t>
            </a:r>
            <a:endParaRPr sz="2800" b="1"/>
          </a:p>
        </p:txBody>
      </p:sp>
      <p:sp>
        <p:nvSpPr>
          <p:cNvPr id="193" name="Google Shape;193;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Char char="-"/>
            </a:pPr>
            <a:r>
              <a:rPr lang="en" sz="1500" b="1">
                <a:solidFill>
                  <a:schemeClr val="accent1"/>
                </a:solidFill>
              </a:rPr>
              <a:t>What is the difference between Crash and Bug?</a:t>
            </a:r>
            <a:endParaRPr sz="1500" b="1">
              <a:solidFill>
                <a:schemeClr val="accent1"/>
              </a:solidFill>
            </a:endParaRPr>
          </a:p>
          <a:p>
            <a:pPr marL="0" lvl="0" indent="0" algn="just" rtl="0">
              <a:spcBef>
                <a:spcPts val="1600"/>
              </a:spcBef>
              <a:spcAft>
                <a:spcPts val="0"/>
              </a:spcAft>
              <a:buNone/>
            </a:pPr>
            <a:r>
              <a:rPr lang="en" sz="1500"/>
              <a:t>Crash is a result of incorrectly working code caused by a bug. Sometimes it happens, that the crashing place and the bug place are “the same”. And sometimes not ...</a:t>
            </a:r>
            <a:endParaRPr sz="1500"/>
          </a:p>
          <a:p>
            <a:pPr marL="457200" lvl="0" indent="-323850" algn="l" rtl="0">
              <a:spcBef>
                <a:spcPts val="1600"/>
              </a:spcBef>
              <a:spcAft>
                <a:spcPts val="0"/>
              </a:spcAft>
              <a:buClr>
                <a:schemeClr val="accent1"/>
              </a:buClr>
              <a:buSzPts val="1500"/>
              <a:buChar char="-"/>
            </a:pPr>
            <a:r>
              <a:rPr lang="en" sz="1500" b="1">
                <a:solidFill>
                  <a:schemeClr val="accent1"/>
                </a:solidFill>
              </a:rPr>
              <a:t>Is one crash caused by one bug?</a:t>
            </a:r>
            <a:endParaRPr sz="1500" b="1">
              <a:solidFill>
                <a:schemeClr val="accent1"/>
              </a:solidFill>
            </a:endParaRPr>
          </a:p>
          <a:p>
            <a:pPr marL="0" lvl="0" indent="0" algn="l" rtl="0">
              <a:spcBef>
                <a:spcPts val="1600"/>
              </a:spcBef>
              <a:spcAft>
                <a:spcPts val="1600"/>
              </a:spcAft>
              <a:buNone/>
            </a:pPr>
            <a:r>
              <a:rPr lang="en" sz="1500"/>
              <a:t>No.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Crash vs Bug</a:t>
            </a:r>
            <a:endParaRPr sz="2800" b="1"/>
          </a:p>
        </p:txBody>
      </p:sp>
      <p:cxnSp>
        <p:nvCxnSpPr>
          <p:cNvPr id="199" name="Google Shape;199;p23"/>
          <p:cNvCxnSpPr/>
          <p:nvPr/>
        </p:nvCxnSpPr>
        <p:spPr>
          <a:xfrm>
            <a:off x="1033675" y="2882563"/>
            <a:ext cx="702900" cy="0"/>
          </a:xfrm>
          <a:prstGeom prst="straightConnector1">
            <a:avLst/>
          </a:prstGeom>
          <a:noFill/>
          <a:ln w="38100" cap="flat" cmpd="sng">
            <a:solidFill>
              <a:schemeClr val="dk2"/>
            </a:solidFill>
            <a:prstDash val="solid"/>
            <a:round/>
            <a:headEnd type="none" w="med" len="med"/>
            <a:tailEnd type="triangle" w="med" len="med"/>
          </a:ln>
        </p:spPr>
      </p:cxnSp>
      <p:pic>
        <p:nvPicPr>
          <p:cNvPr id="200" name="Google Shape;200;p23"/>
          <p:cNvPicPr preferRelativeResize="0"/>
          <p:nvPr/>
        </p:nvPicPr>
        <p:blipFill>
          <a:blip r:embed="rId3">
            <a:alphaModFix/>
          </a:blip>
          <a:stretch>
            <a:fillRect/>
          </a:stretch>
        </p:blipFill>
        <p:spPr>
          <a:xfrm>
            <a:off x="494625" y="2640924"/>
            <a:ext cx="539049" cy="483300"/>
          </a:xfrm>
          <a:prstGeom prst="rect">
            <a:avLst/>
          </a:prstGeom>
          <a:noFill/>
          <a:ln>
            <a:noFill/>
          </a:ln>
        </p:spPr>
      </p:pic>
      <p:pic>
        <p:nvPicPr>
          <p:cNvPr id="201" name="Google Shape;201;p23"/>
          <p:cNvPicPr preferRelativeResize="0"/>
          <p:nvPr/>
        </p:nvPicPr>
        <p:blipFill>
          <a:blip r:embed="rId4">
            <a:alphaModFix/>
          </a:blip>
          <a:stretch>
            <a:fillRect/>
          </a:stretch>
        </p:blipFill>
        <p:spPr>
          <a:xfrm>
            <a:off x="1765600" y="2640925"/>
            <a:ext cx="894900" cy="525000"/>
          </a:xfrm>
          <a:prstGeom prst="flowChartAlternateProcess">
            <a:avLst/>
          </a:prstGeom>
          <a:noFill/>
          <a:ln>
            <a:noFill/>
          </a:ln>
        </p:spPr>
      </p:pic>
      <p:cxnSp>
        <p:nvCxnSpPr>
          <p:cNvPr id="202" name="Google Shape;202;p23"/>
          <p:cNvCxnSpPr/>
          <p:nvPr/>
        </p:nvCxnSpPr>
        <p:spPr>
          <a:xfrm>
            <a:off x="3140500" y="1696375"/>
            <a:ext cx="15000" cy="247770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23"/>
          <p:cNvSpPr txBox="1">
            <a:spLocks noGrp="1"/>
          </p:cNvSpPr>
          <p:nvPr>
            <p:ph type="body" idx="1"/>
          </p:nvPr>
        </p:nvSpPr>
        <p:spPr>
          <a:xfrm>
            <a:off x="4483800" y="2026975"/>
            <a:ext cx="3852600" cy="18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Case 1.</a:t>
            </a:r>
            <a:endParaRPr sz="1400"/>
          </a:p>
          <a:p>
            <a:pPr marL="0" lvl="0" indent="0" algn="l" rtl="0">
              <a:spcBef>
                <a:spcPts val="1600"/>
              </a:spcBef>
              <a:spcAft>
                <a:spcPts val="0"/>
              </a:spcAft>
              <a:buNone/>
            </a:pPr>
            <a:r>
              <a:rPr lang="en" sz="1500" b="1">
                <a:solidFill>
                  <a:schemeClr val="accent1"/>
                </a:solidFill>
              </a:rPr>
              <a:t>One bug causes one crash.</a:t>
            </a:r>
            <a:endParaRPr sz="1500" b="1">
              <a:solidFill>
                <a:schemeClr val="accent1"/>
              </a:solidFill>
            </a:endParaRPr>
          </a:p>
          <a:p>
            <a:pPr marL="0" lvl="0" indent="0" algn="l" rtl="0">
              <a:spcBef>
                <a:spcPts val="1600"/>
              </a:spcBef>
              <a:spcAft>
                <a:spcPts val="1600"/>
              </a:spcAft>
              <a:buNone/>
            </a:pPr>
            <a:r>
              <a:rPr lang="en" sz="1400"/>
              <a:t>This is the easiest situation as the identification is straightforward.</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9"/>
                                        </p:tgtEl>
                                        <p:attrNameLst>
                                          <p:attrName>style.visibility</p:attrName>
                                        </p:attrNameLst>
                                      </p:cBhvr>
                                      <p:to>
                                        <p:strVal val="visible"/>
                                      </p:to>
                                    </p:set>
                                    <p:animEffect transition="in" filter="fade">
                                      <p:cBhvr>
                                        <p:cTn id="11" dur="1000"/>
                                        <p:tgtEl>
                                          <p:spTgt spid="19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1"/>
                                        </p:tgtEl>
                                        <p:attrNameLst>
                                          <p:attrName>style.visibility</p:attrName>
                                        </p:attrNameLst>
                                      </p:cBhvr>
                                      <p:to>
                                        <p:strVal val="visible"/>
                                      </p:to>
                                    </p:set>
                                    <p:animEffect transition="in" filter="fade">
                                      <p:cBhvr>
                                        <p:cTn id="15"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Crash vs Bug</a:t>
            </a:r>
            <a:endParaRPr sz="2800" b="1"/>
          </a:p>
        </p:txBody>
      </p:sp>
      <p:cxnSp>
        <p:nvCxnSpPr>
          <p:cNvPr id="209" name="Google Shape;209;p24"/>
          <p:cNvCxnSpPr/>
          <p:nvPr/>
        </p:nvCxnSpPr>
        <p:spPr>
          <a:xfrm>
            <a:off x="3140500" y="1696375"/>
            <a:ext cx="15000" cy="2477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24"/>
          <p:cNvCxnSpPr/>
          <p:nvPr/>
        </p:nvCxnSpPr>
        <p:spPr>
          <a:xfrm>
            <a:off x="5811588" y="1696375"/>
            <a:ext cx="15000" cy="2477700"/>
          </a:xfrm>
          <a:prstGeom prst="straightConnector1">
            <a:avLst/>
          </a:prstGeom>
          <a:noFill/>
          <a:ln w="9525" cap="flat" cmpd="sng">
            <a:solidFill>
              <a:schemeClr val="dk2"/>
            </a:solidFill>
            <a:prstDash val="solid"/>
            <a:round/>
            <a:headEnd type="none" w="med" len="med"/>
            <a:tailEnd type="none" w="med" len="med"/>
          </a:ln>
        </p:spPr>
      </p:cxnSp>
      <p:sp>
        <p:nvSpPr>
          <p:cNvPr id="211" name="Google Shape;211;p24"/>
          <p:cNvSpPr txBox="1">
            <a:spLocks noGrp="1"/>
          </p:cNvSpPr>
          <p:nvPr>
            <p:ph type="body" idx="4294967295"/>
          </p:nvPr>
        </p:nvSpPr>
        <p:spPr>
          <a:xfrm>
            <a:off x="5909975" y="1576750"/>
            <a:ext cx="2991300" cy="29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Case 2.</a:t>
            </a:r>
            <a:endParaRPr sz="1400"/>
          </a:p>
          <a:p>
            <a:pPr marL="0" lvl="0" indent="0" algn="l" rtl="0">
              <a:spcBef>
                <a:spcPts val="1600"/>
              </a:spcBef>
              <a:spcAft>
                <a:spcPts val="0"/>
              </a:spcAft>
              <a:buNone/>
            </a:pPr>
            <a:r>
              <a:rPr lang="en" sz="1500" b="1">
                <a:solidFill>
                  <a:schemeClr val="accent1"/>
                </a:solidFill>
              </a:rPr>
              <a:t>One bug can cause a few crashes. </a:t>
            </a:r>
            <a:endParaRPr sz="1500" b="1">
              <a:solidFill>
                <a:schemeClr val="accent1"/>
              </a:solidFill>
            </a:endParaRPr>
          </a:p>
          <a:p>
            <a:pPr marL="0" lvl="0" indent="0" algn="just" rtl="0">
              <a:spcBef>
                <a:spcPts val="1600"/>
              </a:spcBef>
              <a:spcAft>
                <a:spcPts val="1600"/>
              </a:spcAft>
              <a:buNone/>
            </a:pPr>
            <a:r>
              <a:rPr lang="en" sz="1400"/>
              <a:t>This happens quite often especially with simple buffer overflows where the “size” variable is used. Direct read or write and access different memory regions cause different crashes</a:t>
            </a:r>
            <a:r>
              <a:rPr lang="en"/>
              <a:t>.</a:t>
            </a:r>
            <a:endParaRPr/>
          </a:p>
        </p:txBody>
      </p:sp>
      <p:cxnSp>
        <p:nvCxnSpPr>
          <p:cNvPr id="212" name="Google Shape;212;p24"/>
          <p:cNvCxnSpPr/>
          <p:nvPr/>
        </p:nvCxnSpPr>
        <p:spPr>
          <a:xfrm>
            <a:off x="3851000" y="2882563"/>
            <a:ext cx="702900" cy="0"/>
          </a:xfrm>
          <a:prstGeom prst="straightConnector1">
            <a:avLst/>
          </a:prstGeom>
          <a:noFill/>
          <a:ln w="38100" cap="flat" cmpd="sng">
            <a:solidFill>
              <a:schemeClr val="dk2"/>
            </a:solidFill>
            <a:prstDash val="solid"/>
            <a:round/>
            <a:headEnd type="none" w="med" len="med"/>
            <a:tailEnd type="triangle" w="med" len="med"/>
          </a:ln>
        </p:spPr>
      </p:cxnSp>
      <p:pic>
        <p:nvPicPr>
          <p:cNvPr id="213" name="Google Shape;213;p24"/>
          <p:cNvPicPr preferRelativeResize="0"/>
          <p:nvPr/>
        </p:nvPicPr>
        <p:blipFill>
          <a:blip r:embed="rId3">
            <a:alphaModFix/>
          </a:blip>
          <a:stretch>
            <a:fillRect/>
          </a:stretch>
        </p:blipFill>
        <p:spPr>
          <a:xfrm>
            <a:off x="3311950" y="2640924"/>
            <a:ext cx="539049" cy="483300"/>
          </a:xfrm>
          <a:prstGeom prst="rect">
            <a:avLst/>
          </a:prstGeom>
          <a:noFill/>
          <a:ln>
            <a:noFill/>
          </a:ln>
        </p:spPr>
      </p:pic>
      <p:pic>
        <p:nvPicPr>
          <p:cNvPr id="214" name="Google Shape;214;p24"/>
          <p:cNvPicPr preferRelativeResize="0"/>
          <p:nvPr/>
        </p:nvPicPr>
        <p:blipFill>
          <a:blip r:embed="rId4">
            <a:alphaModFix/>
          </a:blip>
          <a:stretch>
            <a:fillRect/>
          </a:stretch>
        </p:blipFill>
        <p:spPr>
          <a:xfrm>
            <a:off x="4553900" y="2446825"/>
            <a:ext cx="894900" cy="525000"/>
          </a:xfrm>
          <a:prstGeom prst="flowChartAlternateProcess">
            <a:avLst/>
          </a:prstGeom>
          <a:noFill/>
          <a:ln>
            <a:noFill/>
          </a:ln>
        </p:spPr>
      </p:pic>
      <p:pic>
        <p:nvPicPr>
          <p:cNvPr id="215" name="Google Shape;215;p24"/>
          <p:cNvPicPr preferRelativeResize="0"/>
          <p:nvPr/>
        </p:nvPicPr>
        <p:blipFill>
          <a:blip r:embed="rId4">
            <a:alphaModFix/>
          </a:blip>
          <a:stretch>
            <a:fillRect/>
          </a:stretch>
        </p:blipFill>
        <p:spPr>
          <a:xfrm>
            <a:off x="4706300" y="2599225"/>
            <a:ext cx="894900" cy="525000"/>
          </a:xfrm>
          <a:prstGeom prst="flowChartAlternateProcess">
            <a:avLst/>
          </a:prstGeom>
          <a:noFill/>
          <a:ln>
            <a:noFill/>
          </a:ln>
        </p:spPr>
      </p:pic>
      <p:pic>
        <p:nvPicPr>
          <p:cNvPr id="216" name="Google Shape;216;p24"/>
          <p:cNvPicPr preferRelativeResize="0"/>
          <p:nvPr/>
        </p:nvPicPr>
        <p:blipFill>
          <a:blip r:embed="rId4">
            <a:alphaModFix/>
          </a:blip>
          <a:stretch>
            <a:fillRect/>
          </a:stretch>
        </p:blipFill>
        <p:spPr>
          <a:xfrm>
            <a:off x="4858700" y="2751625"/>
            <a:ext cx="894900" cy="525000"/>
          </a:xfrm>
          <a:prstGeom prst="flowChartAlternateProcess">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
                                        </p:tgtEl>
                                        <p:attrNameLst>
                                          <p:attrName>style.visibility</p:attrName>
                                        </p:attrNameLst>
                                      </p:cBhvr>
                                      <p:to>
                                        <p:strVal val="visible"/>
                                      </p:to>
                                    </p:set>
                                    <p:animEffect transition="in" filter="fade">
                                      <p:cBhvr>
                                        <p:cTn id="11" dur="1000"/>
                                        <p:tgtEl>
                                          <p:spTgt spid="2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fade">
                                      <p:cBhvr>
                                        <p:cTn id="15" dur="1000"/>
                                        <p:tgtEl>
                                          <p:spTgt spid="214"/>
                                        </p:tgtEl>
                                      </p:cBhvr>
                                    </p:animEffect>
                                  </p:childTnLst>
                                </p:cTn>
                              </p:par>
                              <p:par>
                                <p:cTn id="16" presetID="10" presetClass="entr" presetSubtype="0" fill="hold" nodeType="withEffect">
                                  <p:stCondLst>
                                    <p:cond delay="0"/>
                                  </p:stCondLst>
                                  <p:childTnLst>
                                    <p:set>
                                      <p:cBhvr>
                                        <p:cTn id="17" dur="1" fill="hold">
                                          <p:stCondLst>
                                            <p:cond delay="0"/>
                                          </p:stCondLst>
                                        </p:cTn>
                                        <p:tgtEl>
                                          <p:spTgt spid="215"/>
                                        </p:tgtEl>
                                        <p:attrNameLst>
                                          <p:attrName>style.visibility</p:attrName>
                                        </p:attrNameLst>
                                      </p:cBhvr>
                                      <p:to>
                                        <p:strVal val="visible"/>
                                      </p:to>
                                    </p:set>
                                    <p:animEffect transition="in" filter="fade">
                                      <p:cBhvr>
                                        <p:cTn id="18" dur="1000"/>
                                        <p:tgtEl>
                                          <p:spTgt spid="215"/>
                                        </p:tgtEl>
                                      </p:cBhvr>
                                    </p:animEffect>
                                  </p:childTnLst>
                                </p:cTn>
                              </p:par>
                              <p:par>
                                <p:cTn id="19" presetID="10" presetClass="entr" presetSubtype="0" fill="hold" nodeType="withEffect">
                                  <p:stCondLst>
                                    <p:cond delay="0"/>
                                  </p:stCondLst>
                                  <p:childTnLst>
                                    <p:set>
                                      <p:cBhvr>
                                        <p:cTn id="20" dur="1" fill="hold">
                                          <p:stCondLst>
                                            <p:cond delay="0"/>
                                          </p:stCondLst>
                                        </p:cTn>
                                        <p:tgtEl>
                                          <p:spTgt spid="216"/>
                                        </p:tgtEl>
                                        <p:attrNameLst>
                                          <p:attrName>style.visibility</p:attrName>
                                        </p:attrNameLst>
                                      </p:cBhvr>
                                      <p:to>
                                        <p:strVal val="visible"/>
                                      </p:to>
                                    </p:set>
                                    <p:animEffect transition="in" filter="fade">
                                      <p:cBhvr>
                                        <p:cTn id="21" dur="1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Crash vs Bug</a:t>
            </a:r>
            <a:endParaRPr sz="2800" b="1"/>
          </a:p>
        </p:txBody>
      </p:sp>
      <p:cxnSp>
        <p:nvCxnSpPr>
          <p:cNvPr id="222" name="Google Shape;222;p25"/>
          <p:cNvCxnSpPr/>
          <p:nvPr/>
        </p:nvCxnSpPr>
        <p:spPr>
          <a:xfrm>
            <a:off x="6143513" y="1696375"/>
            <a:ext cx="15000" cy="2477700"/>
          </a:xfrm>
          <a:prstGeom prst="straightConnector1">
            <a:avLst/>
          </a:prstGeom>
          <a:noFill/>
          <a:ln w="9525" cap="flat" cmpd="sng">
            <a:solidFill>
              <a:schemeClr val="dk2"/>
            </a:solidFill>
            <a:prstDash val="solid"/>
            <a:round/>
            <a:headEnd type="none" w="med" len="med"/>
            <a:tailEnd type="none" w="med" len="med"/>
          </a:ln>
        </p:spPr>
      </p:cxnSp>
      <p:sp>
        <p:nvSpPr>
          <p:cNvPr id="223" name="Google Shape;223;p25"/>
          <p:cNvSpPr txBox="1">
            <a:spLocks noGrp="1"/>
          </p:cNvSpPr>
          <p:nvPr>
            <p:ph type="body" idx="1"/>
          </p:nvPr>
        </p:nvSpPr>
        <p:spPr>
          <a:xfrm>
            <a:off x="1576750" y="1332925"/>
            <a:ext cx="3670500" cy="3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Case 3.</a:t>
            </a:r>
            <a:endParaRPr sz="1400"/>
          </a:p>
          <a:p>
            <a:pPr marL="0" lvl="0" indent="0" algn="l" rtl="0">
              <a:spcBef>
                <a:spcPts val="1600"/>
              </a:spcBef>
              <a:spcAft>
                <a:spcPts val="0"/>
              </a:spcAft>
              <a:buNone/>
            </a:pPr>
            <a:r>
              <a:rPr lang="en" sz="1500" b="1">
                <a:solidFill>
                  <a:schemeClr val="accent1"/>
                </a:solidFill>
              </a:rPr>
              <a:t>A few bugs can cause one crash.</a:t>
            </a:r>
            <a:endParaRPr sz="1500" b="1">
              <a:solidFill>
                <a:schemeClr val="accent1"/>
              </a:solidFill>
            </a:endParaRPr>
          </a:p>
          <a:p>
            <a:pPr marL="0" lvl="0" indent="0" algn="just" rtl="0">
              <a:spcBef>
                <a:spcPts val="1600"/>
              </a:spcBef>
              <a:spcAft>
                <a:spcPts val="1600"/>
              </a:spcAft>
              <a:buNone/>
            </a:pPr>
            <a:r>
              <a:rPr lang="en" sz="1400"/>
              <a:t>This depends on how we identify crash. The simplest example can be a frame processor. For the different types of frame, the size parser works incorrectly and may cause different crashes for different paths.</a:t>
            </a:r>
            <a:endParaRPr sz="1400"/>
          </a:p>
        </p:txBody>
      </p:sp>
      <p:cxnSp>
        <p:nvCxnSpPr>
          <p:cNvPr id="224" name="Google Shape;224;p25"/>
          <p:cNvCxnSpPr/>
          <p:nvPr/>
        </p:nvCxnSpPr>
        <p:spPr>
          <a:xfrm>
            <a:off x="7092463" y="2840863"/>
            <a:ext cx="702900" cy="0"/>
          </a:xfrm>
          <a:prstGeom prst="straightConnector1">
            <a:avLst/>
          </a:prstGeom>
          <a:noFill/>
          <a:ln w="38100" cap="flat" cmpd="sng">
            <a:solidFill>
              <a:schemeClr val="dk2"/>
            </a:solidFill>
            <a:prstDash val="solid"/>
            <a:round/>
            <a:headEnd type="none" w="med" len="med"/>
            <a:tailEnd type="triangle" w="med" len="med"/>
          </a:ln>
        </p:spPr>
      </p:cxnSp>
      <p:pic>
        <p:nvPicPr>
          <p:cNvPr id="225" name="Google Shape;225;p25"/>
          <p:cNvPicPr preferRelativeResize="0"/>
          <p:nvPr/>
        </p:nvPicPr>
        <p:blipFill>
          <a:blip r:embed="rId3">
            <a:alphaModFix/>
          </a:blip>
          <a:stretch>
            <a:fillRect/>
          </a:stretch>
        </p:blipFill>
        <p:spPr>
          <a:xfrm>
            <a:off x="6452663" y="2693574"/>
            <a:ext cx="539049" cy="483300"/>
          </a:xfrm>
          <a:prstGeom prst="rect">
            <a:avLst/>
          </a:prstGeom>
          <a:noFill/>
          <a:ln>
            <a:noFill/>
          </a:ln>
        </p:spPr>
      </p:pic>
      <p:pic>
        <p:nvPicPr>
          <p:cNvPr id="226" name="Google Shape;226;p25"/>
          <p:cNvPicPr preferRelativeResize="0"/>
          <p:nvPr/>
        </p:nvPicPr>
        <p:blipFill>
          <a:blip r:embed="rId4">
            <a:alphaModFix/>
          </a:blip>
          <a:stretch>
            <a:fillRect/>
          </a:stretch>
        </p:blipFill>
        <p:spPr>
          <a:xfrm>
            <a:off x="7824388" y="2599225"/>
            <a:ext cx="894900" cy="525000"/>
          </a:xfrm>
          <a:prstGeom prst="flowChartAlternateProcess">
            <a:avLst/>
          </a:prstGeom>
          <a:noFill/>
          <a:ln>
            <a:noFill/>
          </a:ln>
        </p:spPr>
      </p:pic>
      <p:pic>
        <p:nvPicPr>
          <p:cNvPr id="227" name="Google Shape;227;p25"/>
          <p:cNvPicPr preferRelativeResize="0"/>
          <p:nvPr/>
        </p:nvPicPr>
        <p:blipFill>
          <a:blip r:embed="rId3">
            <a:alphaModFix/>
          </a:blip>
          <a:stretch>
            <a:fillRect/>
          </a:stretch>
        </p:blipFill>
        <p:spPr>
          <a:xfrm>
            <a:off x="6616038" y="2840874"/>
            <a:ext cx="539049" cy="483300"/>
          </a:xfrm>
          <a:prstGeom prst="rect">
            <a:avLst/>
          </a:prstGeom>
          <a:noFill/>
          <a:ln>
            <a:noFill/>
          </a:ln>
        </p:spPr>
      </p:pic>
      <p:pic>
        <p:nvPicPr>
          <p:cNvPr id="228" name="Google Shape;228;p25"/>
          <p:cNvPicPr preferRelativeResize="0"/>
          <p:nvPr/>
        </p:nvPicPr>
        <p:blipFill>
          <a:blip r:embed="rId3">
            <a:alphaModFix/>
          </a:blip>
          <a:stretch>
            <a:fillRect/>
          </a:stretch>
        </p:blipFill>
        <p:spPr>
          <a:xfrm>
            <a:off x="6452663" y="2357574"/>
            <a:ext cx="539049" cy="483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par>
                                <p:cTn id="8" presetID="10" presetClass="entr" presetSubtype="0" fill="hold"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fade">
                                      <p:cBhvr>
                                        <p:cTn id="10" dur="1000"/>
                                        <p:tgtEl>
                                          <p:spTgt spid="227"/>
                                        </p:tgtEl>
                                      </p:cBhvr>
                                    </p:animEffect>
                                  </p:childTnLst>
                                </p:cTn>
                              </p:par>
                              <p:par>
                                <p:cTn id="11" presetID="10" presetClass="entr" presetSubtype="0" fill="hold"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p:cTn id="13" dur="1000"/>
                                        <p:tgtEl>
                                          <p:spTgt spid="22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24"/>
                                        </p:tgtEl>
                                        <p:attrNameLst>
                                          <p:attrName>style.visibility</p:attrName>
                                        </p:attrNameLst>
                                      </p:cBhvr>
                                      <p:to>
                                        <p:strVal val="visible"/>
                                      </p:to>
                                    </p:set>
                                    <p:animEffect transition="in" filter="fade">
                                      <p:cBhvr>
                                        <p:cTn id="17" dur="1000"/>
                                        <p:tgtEl>
                                          <p:spTgt spid="224"/>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Crash vs Bug</a:t>
            </a:r>
            <a:endParaRPr/>
          </a:p>
        </p:txBody>
      </p:sp>
      <p:sp>
        <p:nvSpPr>
          <p:cNvPr id="234" name="Google Shape;234;p26"/>
          <p:cNvSpPr txBox="1">
            <a:spLocks noGrp="1"/>
          </p:cNvSpPr>
          <p:nvPr>
            <p:ph type="body" idx="1"/>
          </p:nvPr>
        </p:nvSpPr>
        <p:spPr>
          <a:xfrm>
            <a:off x="819150" y="1464350"/>
            <a:ext cx="7505700" cy="29745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i="1" dirty="0"/>
              <a:t>In an additional experiment we computed a portion of groundtruth. We applied all patches to cxxfilt from the version we fuzzed up until the present. We grouped together all inputs that a particular patch caused to now gracefully exit [11], confirming that the patch represented a single conceptual bugfix. We found that all 57,142 crashing inputs deemed “unique” by coverage profiles were addressed by 9 distinct patches.</a:t>
            </a:r>
            <a:endParaRPr sz="1400" i="1" dirty="0"/>
          </a:p>
          <a:p>
            <a:pPr marL="0" lvl="0" indent="0" algn="just" rtl="0">
              <a:lnSpc>
                <a:spcPct val="100000"/>
              </a:lnSpc>
              <a:spcBef>
                <a:spcPts val="1600"/>
              </a:spcBef>
              <a:spcAft>
                <a:spcPts val="0"/>
              </a:spcAft>
              <a:buNone/>
            </a:pPr>
            <a:r>
              <a:rPr lang="en" sz="1400" i="1" dirty="0"/>
              <a:t>Stack hashes did better, but still over-counted bugs. Instead of the bug mapping to, say 500 AFL coverage-unique crashes in a given trial, it would map to about 46 stack hashes, on average. Stackhashes were also subject to false negatives: roughly 16% of hashes for crashes from one bug were shared by crashes from another bug. In five cases, a distinct bug was found by only one crash, and that crash had a non-unique hash, meaning that evidence of a distinct bug would have been dropped by “de-duplication.”</a:t>
            </a:r>
            <a:endParaRPr sz="1400" i="1" dirty="0"/>
          </a:p>
          <a:p>
            <a:pPr marL="0" lvl="0" indent="0" algn="just" rtl="0">
              <a:spcBef>
                <a:spcPts val="1600"/>
              </a:spcBef>
              <a:spcAft>
                <a:spcPts val="0"/>
              </a:spcAft>
              <a:buNone/>
            </a:pPr>
            <a:endParaRPr sz="1500" dirty="0"/>
          </a:p>
          <a:p>
            <a:pPr marL="0" lvl="0" indent="0" algn="just" rtl="0">
              <a:spcBef>
                <a:spcPts val="1600"/>
              </a:spcBef>
              <a:spcAft>
                <a:spcPts val="1600"/>
              </a:spcAft>
              <a:buNone/>
            </a:pPr>
            <a:r>
              <a:rPr lang="en" sz="1000" dirty="0"/>
              <a:t>“Evaluating Fuzz Testing” https://arxiv.org/pdf/1808.09700.pdf</a:t>
            </a:r>
            <a:endParaRPr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Crash vs Bug</a:t>
            </a:r>
            <a:endParaRPr sz="2800" b="1"/>
          </a:p>
        </p:txBody>
      </p:sp>
      <p:pic>
        <p:nvPicPr>
          <p:cNvPr id="240" name="Google Shape;240;p27"/>
          <p:cNvPicPr preferRelativeResize="0"/>
          <p:nvPr/>
        </p:nvPicPr>
        <p:blipFill>
          <a:blip r:embed="rId3">
            <a:alphaModFix/>
          </a:blip>
          <a:stretch>
            <a:fillRect/>
          </a:stretch>
        </p:blipFill>
        <p:spPr>
          <a:xfrm>
            <a:off x="5717038" y="2433250"/>
            <a:ext cx="2294700" cy="1346700"/>
          </a:xfrm>
          <a:prstGeom prst="flowChartAlternateProcess">
            <a:avLst/>
          </a:prstGeom>
          <a:noFill/>
          <a:ln>
            <a:noFill/>
          </a:ln>
        </p:spPr>
      </p:pic>
      <p:pic>
        <p:nvPicPr>
          <p:cNvPr id="241" name="Google Shape;241;p27"/>
          <p:cNvPicPr preferRelativeResize="0"/>
          <p:nvPr/>
        </p:nvPicPr>
        <p:blipFill>
          <a:blip r:embed="rId4">
            <a:alphaModFix/>
          </a:blip>
          <a:stretch>
            <a:fillRect/>
          </a:stretch>
        </p:blipFill>
        <p:spPr>
          <a:xfrm>
            <a:off x="1132263" y="2352382"/>
            <a:ext cx="1403387" cy="1258212"/>
          </a:xfrm>
          <a:prstGeom prst="rect">
            <a:avLst/>
          </a:prstGeom>
          <a:noFill/>
          <a:ln>
            <a:noFill/>
          </a:ln>
        </p:spPr>
      </p:pic>
      <p:cxnSp>
        <p:nvCxnSpPr>
          <p:cNvPr id="242" name="Google Shape;242;p27"/>
          <p:cNvCxnSpPr/>
          <p:nvPr/>
        </p:nvCxnSpPr>
        <p:spPr>
          <a:xfrm>
            <a:off x="3218888" y="3103000"/>
            <a:ext cx="1682700" cy="7200"/>
          </a:xfrm>
          <a:prstGeom prst="straightConnector1">
            <a:avLst/>
          </a:prstGeom>
          <a:noFill/>
          <a:ln w="76200" cap="flat" cmpd="sng">
            <a:solidFill>
              <a:schemeClr val="dk2"/>
            </a:solidFill>
            <a:prstDash val="solid"/>
            <a:round/>
            <a:headEnd type="triangle" w="med" len="med"/>
            <a:tailEnd type="none" w="med" len="med"/>
          </a:ln>
        </p:spPr>
      </p:cxnSp>
      <p:sp>
        <p:nvSpPr>
          <p:cNvPr id="243" name="Google Shape;243;p27"/>
          <p:cNvSpPr txBox="1">
            <a:spLocks noGrp="1"/>
          </p:cNvSpPr>
          <p:nvPr>
            <p:ph type="body" idx="1"/>
          </p:nvPr>
        </p:nvSpPr>
        <p:spPr>
          <a:xfrm>
            <a:off x="1297500" y="1567550"/>
            <a:ext cx="7038900" cy="4803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sz="1500" b="1">
                <a:solidFill>
                  <a:schemeClr val="accent1"/>
                </a:solidFill>
              </a:rPr>
              <a:t>So what is needed?</a:t>
            </a:r>
            <a:endParaRPr sz="1500" b="1">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823850" y="2053000"/>
            <a:ext cx="5223000" cy="11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Crash </a:t>
            </a:r>
            <a:r>
              <a:rPr lang="en" sz="3600" b="1"/>
              <a:t>Analysis </a:t>
            </a:r>
            <a:r>
              <a:rPr lang="en" sz="1800"/>
              <a:t>with Reverse Taint</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Crash </a:t>
            </a:r>
            <a:r>
              <a:rPr lang="en" sz="2800" b="1"/>
              <a:t>Analysis </a:t>
            </a:r>
            <a:r>
              <a:rPr lang="en" sz="1800"/>
              <a:t>with Reverse Taint</a:t>
            </a:r>
            <a:endParaRPr/>
          </a:p>
        </p:txBody>
      </p:sp>
      <p:sp>
        <p:nvSpPr>
          <p:cNvPr id="254" name="Google Shape;254;p2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Char char="-"/>
            </a:pPr>
            <a:r>
              <a:rPr lang="en" sz="1500" b="1">
                <a:solidFill>
                  <a:schemeClr val="accent1"/>
                </a:solidFill>
              </a:rPr>
              <a:t>What is crash analysis and why do we need that?</a:t>
            </a:r>
            <a:endParaRPr sz="1500" b="1">
              <a:solidFill>
                <a:schemeClr val="accent1"/>
              </a:solidFill>
            </a:endParaRPr>
          </a:p>
          <a:p>
            <a:pPr marL="0" lvl="0" indent="0" algn="just" rtl="0">
              <a:spcBef>
                <a:spcPts val="1600"/>
              </a:spcBef>
              <a:spcAft>
                <a:spcPts val="0"/>
              </a:spcAft>
              <a:buNone/>
            </a:pPr>
            <a:r>
              <a:rPr lang="en" sz="1500"/>
              <a:t>Crash analysis is a process of evaluating exploitability of the crash and identifying the root cause of this crash.  If you are fuzzing something, the number of crashes can be huge. Also the impact and consequences (criticality) the bug might have, depends on the application technology and the system. </a:t>
            </a:r>
            <a:endParaRPr sz="1500"/>
          </a:p>
          <a:p>
            <a:pPr marL="457200" lvl="0" indent="-323850" algn="l" rtl="0">
              <a:spcBef>
                <a:spcPts val="1600"/>
              </a:spcBef>
              <a:spcAft>
                <a:spcPts val="0"/>
              </a:spcAft>
              <a:buClr>
                <a:schemeClr val="accent1"/>
              </a:buClr>
              <a:buSzPts val="1500"/>
              <a:buChar char="-"/>
            </a:pPr>
            <a:r>
              <a:rPr lang="en" sz="1500" b="1">
                <a:solidFill>
                  <a:schemeClr val="accent1"/>
                </a:solidFill>
              </a:rPr>
              <a:t>So what exactly do we analyze?</a:t>
            </a:r>
            <a:endParaRPr sz="1500" b="1">
              <a:solidFill>
                <a:schemeClr val="accent1"/>
              </a:solidFill>
            </a:endParaRPr>
          </a:p>
          <a:p>
            <a:pPr marL="0" lvl="0" indent="0" algn="l" rtl="0">
              <a:spcBef>
                <a:spcPts val="1600"/>
              </a:spcBef>
              <a:spcAft>
                <a:spcPts val="0"/>
              </a:spcAft>
              <a:buNone/>
            </a:pPr>
            <a:r>
              <a:rPr lang="en"/>
              <a:t>There are two major things to analyze: the crash and the bug.</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Analysis - Crash</a:t>
            </a:r>
            <a:endParaRPr sz="2800" b="1"/>
          </a:p>
        </p:txBody>
      </p:sp>
      <p:sp>
        <p:nvSpPr>
          <p:cNvPr id="260" name="Google Shape;260;p30"/>
          <p:cNvSpPr txBox="1">
            <a:spLocks noGrp="1"/>
          </p:cNvSpPr>
          <p:nvPr>
            <p:ph type="body" idx="1"/>
          </p:nvPr>
        </p:nvSpPr>
        <p:spPr>
          <a:xfrm>
            <a:off x="867325" y="1197225"/>
            <a:ext cx="7960800" cy="2911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Char char="-"/>
            </a:pPr>
            <a:r>
              <a:rPr lang="en" sz="1500" b="1">
                <a:solidFill>
                  <a:schemeClr val="accent1"/>
                </a:solidFill>
              </a:rPr>
              <a:t>What type of the crash is it? </a:t>
            </a:r>
            <a:endParaRPr sz="1500" b="1">
              <a:solidFill>
                <a:schemeClr val="accent1"/>
              </a:solidFill>
            </a:endParaRPr>
          </a:p>
          <a:p>
            <a:pPr marL="0" lvl="0" indent="0" algn="l" rtl="0">
              <a:spcBef>
                <a:spcPts val="1600"/>
              </a:spcBef>
              <a:spcAft>
                <a:spcPts val="0"/>
              </a:spcAft>
              <a:buNone/>
            </a:pPr>
            <a:r>
              <a:rPr lang="en" sz="1500"/>
              <a:t>For example: Out-of-bound read, NULL Pointer Dereference, Buffer Overflow, etc. </a:t>
            </a:r>
            <a:endParaRPr sz="1500"/>
          </a:p>
          <a:p>
            <a:pPr marL="457200" lvl="0" indent="-323850" algn="l" rtl="0">
              <a:spcBef>
                <a:spcPts val="1600"/>
              </a:spcBef>
              <a:spcAft>
                <a:spcPts val="0"/>
              </a:spcAft>
              <a:buClr>
                <a:schemeClr val="accent1"/>
              </a:buClr>
              <a:buSzPts val="1500"/>
              <a:buChar char="-"/>
            </a:pPr>
            <a:r>
              <a:rPr lang="en" sz="1500" b="1">
                <a:solidFill>
                  <a:schemeClr val="accent1"/>
                </a:solidFill>
              </a:rPr>
              <a:t>Is the crash exploitable?</a:t>
            </a:r>
            <a:endParaRPr sz="1500" b="1">
              <a:solidFill>
                <a:schemeClr val="accent1"/>
              </a:solidFill>
            </a:endParaRPr>
          </a:p>
          <a:p>
            <a:pPr marL="0" lvl="0" indent="0" algn="just" rtl="0">
              <a:spcBef>
                <a:spcPts val="1600"/>
              </a:spcBef>
              <a:spcAft>
                <a:spcPts val="0"/>
              </a:spcAft>
              <a:buNone/>
            </a:pPr>
            <a:r>
              <a:rPr lang="en" sz="1500"/>
              <a:t>It is a part of identification process to find out if the crash can be used to achieve something more than just crash the application - read a piece data, overwrite memory or execute code. </a:t>
            </a:r>
            <a:endParaRPr sz="1500"/>
          </a:p>
          <a:p>
            <a:pPr marL="457200" lvl="0" indent="-323850" algn="l" rtl="0">
              <a:spcBef>
                <a:spcPts val="1600"/>
              </a:spcBef>
              <a:spcAft>
                <a:spcPts val="0"/>
              </a:spcAft>
              <a:buClr>
                <a:schemeClr val="accent1"/>
              </a:buClr>
              <a:buSzPts val="1500"/>
              <a:buChar char="-"/>
            </a:pPr>
            <a:r>
              <a:rPr lang="en" sz="1500" b="1">
                <a:solidFill>
                  <a:schemeClr val="accent1"/>
                </a:solidFill>
              </a:rPr>
              <a:t>Critical or exploitable - what is the difference?</a:t>
            </a:r>
            <a:endParaRPr sz="1500" b="1">
              <a:solidFill>
                <a:schemeClr val="accent1"/>
              </a:solidFill>
            </a:endParaRPr>
          </a:p>
          <a:p>
            <a:pPr marL="0" lvl="0" indent="0" algn="just" rtl="0">
              <a:spcBef>
                <a:spcPts val="1600"/>
              </a:spcBef>
              <a:spcAft>
                <a:spcPts val="0"/>
              </a:spcAft>
              <a:buNone/>
            </a:pPr>
            <a:r>
              <a:rPr lang="en" sz="1500"/>
              <a:t>The exploitability related only to bug and crash itself. The criticality is related to the whole environment. A Safe NULL Pointer Dereference is different for a nuclear power plant software and a kids game.</a:t>
            </a:r>
            <a:endParaRPr sz="1500"/>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Analysis - Bug</a:t>
            </a:r>
            <a:endParaRPr sz="2800" b="1"/>
          </a:p>
        </p:txBody>
      </p:sp>
      <p:sp>
        <p:nvSpPr>
          <p:cNvPr id="266" name="Google Shape;266;p31"/>
          <p:cNvSpPr txBox="1">
            <a:spLocks noGrp="1"/>
          </p:cNvSpPr>
          <p:nvPr>
            <p:ph type="body" idx="1"/>
          </p:nvPr>
        </p:nvSpPr>
        <p:spPr>
          <a:xfrm>
            <a:off x="819150" y="1609725"/>
            <a:ext cx="7505700" cy="2448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The second important analysis part is to identify the bug.  As this was mentioned before, there can be different relations between bug and crash. </a:t>
            </a:r>
            <a:endParaRPr sz="1500"/>
          </a:p>
          <a:p>
            <a:pPr marL="0" lvl="0" indent="0" algn="just" rtl="0">
              <a:spcBef>
                <a:spcPts val="1600"/>
              </a:spcBef>
              <a:spcAft>
                <a:spcPts val="0"/>
              </a:spcAft>
              <a:buNone/>
            </a:pPr>
            <a:r>
              <a:rPr lang="en" sz="1500"/>
              <a:t>It is also important to how inputs (which bits and bytes)  correlate with the bug. This of course may influence the crash later and its exploitability.</a:t>
            </a:r>
            <a:endParaRPr sz="1500"/>
          </a:p>
          <a:p>
            <a:pPr marL="457200" lvl="0" indent="-323850" algn="just" rtl="0">
              <a:spcBef>
                <a:spcPts val="1600"/>
              </a:spcBef>
              <a:spcAft>
                <a:spcPts val="0"/>
              </a:spcAft>
              <a:buClr>
                <a:schemeClr val="accent1"/>
              </a:buClr>
              <a:buSzPts val="1500"/>
              <a:buChar char="-"/>
            </a:pPr>
            <a:r>
              <a:rPr lang="en" sz="1500" b="1">
                <a:solidFill>
                  <a:schemeClr val="accent1"/>
                </a:solidFill>
              </a:rPr>
              <a:t>What different relation are here?</a:t>
            </a:r>
            <a:endParaRPr sz="1500" b="1">
              <a:solidFill>
                <a:schemeClr val="accent1"/>
              </a:solidFill>
            </a:endParaRPr>
          </a:p>
          <a:p>
            <a:pPr marL="0" lvl="0" indent="0" algn="just" rtl="0">
              <a:spcBef>
                <a:spcPts val="1600"/>
              </a:spcBef>
              <a:spcAft>
                <a:spcPts val="0"/>
              </a:spcAft>
              <a:buNone/>
            </a:pPr>
            <a:r>
              <a:rPr lang="en" sz="1500"/>
              <a:t>User data can control the crash directly (e: offset inside the table is calculated based on user data) or indirectly (e: the incorrect branch is taken)</a:t>
            </a:r>
            <a:endParaRPr sz="1500"/>
          </a:p>
          <a:p>
            <a:pPr marL="0" lvl="0" indent="0" algn="just" rtl="0">
              <a:spcBef>
                <a:spcPts val="1600"/>
              </a:spcBef>
              <a:spcAft>
                <a:spcPts val="1600"/>
              </a:spcAft>
              <a:buNone/>
            </a:pPr>
            <a:r>
              <a:rPr lang="en" sz="1500"/>
              <a:t>For example: NULL Pointer Dereference vs Safe NULL Pointer Dereference</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whoami</a:t>
            </a:r>
            <a:endParaRPr sz="2800" b="1"/>
          </a:p>
        </p:txBody>
      </p:sp>
      <p:sp>
        <p:nvSpPr>
          <p:cNvPr id="137" name="Google Shape;137;p1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Security Researcher @ </a:t>
            </a:r>
            <a:endParaRPr sz="1600"/>
          </a:p>
          <a:p>
            <a:pPr marL="0" lvl="0" indent="0" algn="l" rtl="0">
              <a:spcBef>
                <a:spcPts val="1600"/>
              </a:spcBef>
              <a:spcAft>
                <a:spcPts val="0"/>
              </a:spcAft>
              <a:buNone/>
            </a:pPr>
            <a:r>
              <a:rPr lang="en" sz="1600"/>
              <a:t>Interested in fuzzing and vulnerability finding</a:t>
            </a:r>
            <a:endParaRPr sz="1600"/>
          </a:p>
          <a:p>
            <a:pPr marL="0" lvl="0" indent="0" algn="l" rtl="0">
              <a:spcBef>
                <a:spcPts val="1600"/>
              </a:spcBef>
              <a:spcAft>
                <a:spcPts val="1600"/>
              </a:spcAft>
              <a:buNone/>
            </a:pPr>
            <a:r>
              <a:rPr lang="en" sz="1600"/>
              <a:t>Fan of The Matrix and Hacker movies</a:t>
            </a:r>
            <a:endParaRPr sz="1600"/>
          </a:p>
        </p:txBody>
      </p:sp>
      <p:pic>
        <p:nvPicPr>
          <p:cNvPr id="138" name="Google Shape;138;p14"/>
          <p:cNvPicPr preferRelativeResize="0"/>
          <p:nvPr/>
        </p:nvPicPr>
        <p:blipFill>
          <a:blip r:embed="rId3">
            <a:alphaModFix/>
          </a:blip>
          <a:stretch>
            <a:fillRect/>
          </a:stretch>
        </p:blipFill>
        <p:spPr>
          <a:xfrm>
            <a:off x="2860799" y="2054224"/>
            <a:ext cx="1800350" cy="315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Analysis - Bug (Direct vs. Indirect)</a:t>
            </a:r>
            <a:endParaRPr sz="2800" b="1"/>
          </a:p>
        </p:txBody>
      </p:sp>
      <p:sp>
        <p:nvSpPr>
          <p:cNvPr id="272" name="Google Shape;272;p32"/>
          <p:cNvSpPr/>
          <p:nvPr/>
        </p:nvSpPr>
        <p:spPr>
          <a:xfrm>
            <a:off x="3598200" y="1722400"/>
            <a:ext cx="1947600" cy="914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void *pointer = NULL</a:t>
            </a:r>
            <a:endParaRPr>
              <a:solidFill>
                <a:schemeClr val="accent5"/>
              </a:solidFill>
            </a:endParaRPr>
          </a:p>
          <a:p>
            <a:pPr marL="0" lvl="0" indent="0" algn="l" rtl="0">
              <a:spcBef>
                <a:spcPts val="0"/>
              </a:spcBef>
              <a:spcAft>
                <a:spcPts val="0"/>
              </a:spcAft>
              <a:buNone/>
            </a:pPr>
            <a:r>
              <a:rPr lang="en">
                <a:solidFill>
                  <a:schemeClr val="accent5"/>
                </a:solidFill>
              </a:rPr>
              <a:t>char table[100]</a:t>
            </a:r>
            <a:endParaRPr>
              <a:solidFill>
                <a:schemeClr val="accent5"/>
              </a:solidFill>
            </a:endParaRPr>
          </a:p>
          <a:p>
            <a:pPr marL="0" lvl="0" indent="0" algn="l" rtl="0">
              <a:spcBef>
                <a:spcPts val="0"/>
              </a:spcBef>
              <a:spcAft>
                <a:spcPts val="0"/>
              </a:spcAft>
              <a:buNone/>
            </a:pPr>
            <a:r>
              <a:rPr lang="en">
                <a:solidFill>
                  <a:schemeClr val="accent5"/>
                </a:solidFill>
              </a:rPr>
              <a:t>int index = 0</a:t>
            </a:r>
            <a:endParaRPr>
              <a:solidFill>
                <a:schemeClr val="accent5"/>
              </a:solidFill>
            </a:endParaRPr>
          </a:p>
          <a:p>
            <a:pPr marL="0" lvl="0" indent="0" algn="l" rtl="0">
              <a:spcBef>
                <a:spcPts val="0"/>
              </a:spcBef>
              <a:spcAft>
                <a:spcPts val="0"/>
              </a:spcAft>
              <a:buNone/>
            </a:pPr>
            <a:r>
              <a:rPr lang="en">
                <a:solidFill>
                  <a:schemeClr val="accent5"/>
                </a:solidFill>
              </a:rPr>
              <a:t>char user_data</a:t>
            </a:r>
            <a:endParaRPr>
              <a:solidFill>
                <a:schemeClr val="accent5"/>
              </a:solidFill>
            </a:endParaRPr>
          </a:p>
        </p:txBody>
      </p:sp>
      <p:sp>
        <p:nvSpPr>
          <p:cNvPr id="273" name="Google Shape;273;p32"/>
          <p:cNvSpPr/>
          <p:nvPr/>
        </p:nvSpPr>
        <p:spPr>
          <a:xfrm>
            <a:off x="6017825" y="2493700"/>
            <a:ext cx="1658325" cy="1226900"/>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4" name="Google Shape;274;p32"/>
          <p:cNvSpPr txBox="1"/>
          <p:nvPr/>
        </p:nvSpPr>
        <p:spPr>
          <a:xfrm>
            <a:off x="6031288" y="2880650"/>
            <a:ext cx="1631400" cy="45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5"/>
                </a:solidFill>
                <a:latin typeface="Lato"/>
                <a:ea typeface="Lato"/>
                <a:cs typeface="Lato"/>
                <a:sym typeface="Lato"/>
              </a:rPr>
              <a:t>user_data&gt;100</a:t>
            </a:r>
            <a:endParaRPr>
              <a:solidFill>
                <a:schemeClr val="accent5"/>
              </a:solidFill>
              <a:latin typeface="Lato"/>
              <a:ea typeface="Lato"/>
              <a:cs typeface="Lato"/>
              <a:sym typeface="Lato"/>
            </a:endParaRPr>
          </a:p>
        </p:txBody>
      </p:sp>
      <p:sp>
        <p:nvSpPr>
          <p:cNvPr id="275" name="Google Shape;275;p32"/>
          <p:cNvSpPr/>
          <p:nvPr/>
        </p:nvSpPr>
        <p:spPr>
          <a:xfrm>
            <a:off x="5973988" y="4381275"/>
            <a:ext cx="1746000" cy="498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pointer[index] = 0</a:t>
            </a:r>
            <a:endParaRPr>
              <a:solidFill>
                <a:schemeClr val="accent5"/>
              </a:solidFill>
            </a:endParaRPr>
          </a:p>
        </p:txBody>
      </p:sp>
      <p:sp>
        <p:nvSpPr>
          <p:cNvPr id="276" name="Google Shape;276;p32"/>
          <p:cNvSpPr/>
          <p:nvPr/>
        </p:nvSpPr>
        <p:spPr>
          <a:xfrm>
            <a:off x="1399925" y="3221700"/>
            <a:ext cx="1947600" cy="498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table[user_data] = 0</a:t>
            </a:r>
            <a:endParaRPr>
              <a:solidFill>
                <a:schemeClr val="accent5"/>
              </a:solidFill>
            </a:endParaRPr>
          </a:p>
        </p:txBody>
      </p:sp>
      <p:cxnSp>
        <p:nvCxnSpPr>
          <p:cNvPr id="277" name="Google Shape;277;p32"/>
          <p:cNvCxnSpPr/>
          <p:nvPr/>
        </p:nvCxnSpPr>
        <p:spPr>
          <a:xfrm flipH="1">
            <a:off x="4572050" y="2861225"/>
            <a:ext cx="4200" cy="1979100"/>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278;p32"/>
          <p:cNvCxnSpPr>
            <a:stCxn id="273" idx="2"/>
            <a:endCxn id="275" idx="0"/>
          </p:cNvCxnSpPr>
          <p:nvPr/>
        </p:nvCxnSpPr>
        <p:spPr>
          <a:xfrm>
            <a:off x="6846988" y="3720600"/>
            <a:ext cx="0" cy="660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Analysis - Few Interesting Tools</a:t>
            </a:r>
            <a:endParaRPr sz="2800"/>
          </a:p>
        </p:txBody>
      </p:sp>
      <p:sp>
        <p:nvSpPr>
          <p:cNvPr id="284" name="Google Shape;284;p33"/>
          <p:cNvSpPr txBox="1">
            <a:spLocks noGrp="1"/>
          </p:cNvSpPr>
          <p:nvPr>
            <p:ph type="body" idx="1"/>
          </p:nvPr>
        </p:nvSpPr>
        <p:spPr>
          <a:xfrm>
            <a:off x="2669500" y="2087950"/>
            <a:ext cx="6269400" cy="284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It runs crash files with instrumentation and outputs results in various formats.</a:t>
            </a:r>
            <a:endParaRPr sz="1500"/>
          </a:p>
          <a:p>
            <a:pPr marL="0" lvl="0" indent="0" algn="just" rtl="0">
              <a:spcBef>
                <a:spcPts val="1600"/>
              </a:spcBef>
              <a:spcAft>
                <a:spcPts val="0"/>
              </a:spcAft>
              <a:buNone/>
            </a:pPr>
            <a:r>
              <a:rPr lang="en" sz="1500"/>
              <a:t>It summarizes crashes in a crashwalk database by major / minor stack hash. Although AFL (for example) already de-dupes crashes, bucketing summarizes those crashes by an order of magnitude or more. Crashes that bucket the same have exactly the same stack contents, so they're likely (not guaranteed) to be the same bug.</a:t>
            </a:r>
            <a:endParaRPr sz="1500"/>
          </a:p>
          <a:p>
            <a:pPr marL="0" lvl="0" indent="0" algn="just" rtl="0">
              <a:spcBef>
                <a:spcPts val="1600"/>
              </a:spcBef>
              <a:spcAft>
                <a:spcPts val="1600"/>
              </a:spcAft>
              <a:buNone/>
            </a:pPr>
            <a:r>
              <a:rPr lang="en" sz="1500"/>
              <a:t>It is a simple utility to output the filenames of all crashes matching a given hash. I use it in combination with xargs to bulk delete / move crash files.</a:t>
            </a:r>
            <a:endParaRPr sz="1500"/>
          </a:p>
        </p:txBody>
      </p:sp>
      <p:sp>
        <p:nvSpPr>
          <p:cNvPr id="285" name="Google Shape;285;p33"/>
          <p:cNvSpPr txBox="1">
            <a:spLocks noGrp="1"/>
          </p:cNvSpPr>
          <p:nvPr>
            <p:ph type="body" idx="1"/>
          </p:nvPr>
        </p:nvSpPr>
        <p:spPr>
          <a:xfrm>
            <a:off x="1014125" y="1567550"/>
            <a:ext cx="1891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rPr>
              <a:t>crashwalk</a:t>
            </a:r>
            <a:endParaRPr sz="1800" b="1">
              <a:solidFill>
                <a:schemeClr val="accent1"/>
              </a:solidFill>
            </a:endParaRPr>
          </a:p>
          <a:p>
            <a:pPr marL="457200" lvl="0" indent="-342900" algn="l" rtl="0">
              <a:spcBef>
                <a:spcPts val="1600"/>
              </a:spcBef>
              <a:spcAft>
                <a:spcPts val="0"/>
              </a:spcAft>
              <a:buClr>
                <a:schemeClr val="accent1"/>
              </a:buClr>
              <a:buSzPts val="1800"/>
              <a:buChar char="-"/>
            </a:pPr>
            <a:r>
              <a:rPr lang="en" sz="1800" b="1">
                <a:solidFill>
                  <a:schemeClr val="accent1"/>
                </a:solidFill>
              </a:rPr>
              <a:t>cwtriage</a:t>
            </a:r>
            <a:endParaRPr sz="1800" b="1">
              <a:solidFill>
                <a:schemeClr val="accent1"/>
              </a:solidFill>
            </a:endParaRPr>
          </a:p>
          <a:p>
            <a:pPr marL="0" lvl="0" indent="0" algn="l" rtl="0">
              <a:spcBef>
                <a:spcPts val="1600"/>
              </a:spcBef>
              <a:spcAft>
                <a:spcPts val="0"/>
              </a:spcAft>
              <a:buNone/>
            </a:pPr>
            <a:endParaRPr sz="1800" b="1">
              <a:solidFill>
                <a:schemeClr val="accent1"/>
              </a:solidFill>
            </a:endParaRPr>
          </a:p>
          <a:p>
            <a:pPr marL="457200" lvl="0" indent="-342900" algn="l" rtl="0">
              <a:spcBef>
                <a:spcPts val="1600"/>
              </a:spcBef>
              <a:spcAft>
                <a:spcPts val="0"/>
              </a:spcAft>
              <a:buClr>
                <a:schemeClr val="accent1"/>
              </a:buClr>
              <a:buSzPts val="1800"/>
              <a:buChar char="-"/>
            </a:pPr>
            <a:r>
              <a:rPr lang="en" sz="1800" b="1">
                <a:solidFill>
                  <a:schemeClr val="accent1"/>
                </a:solidFill>
              </a:rPr>
              <a:t>cwdump</a:t>
            </a:r>
            <a:endParaRPr sz="1800" b="1">
              <a:solidFill>
                <a:schemeClr val="accent1"/>
              </a:solidFill>
            </a:endParaRPr>
          </a:p>
          <a:p>
            <a:pPr marL="0" lvl="0" indent="0" algn="l" rtl="0">
              <a:spcBef>
                <a:spcPts val="1600"/>
              </a:spcBef>
              <a:spcAft>
                <a:spcPts val="0"/>
              </a:spcAft>
              <a:buNone/>
            </a:pPr>
            <a:endParaRPr sz="1800" b="1">
              <a:solidFill>
                <a:schemeClr val="accent1"/>
              </a:solidFill>
            </a:endParaRPr>
          </a:p>
          <a:p>
            <a:pPr marL="457200" lvl="0" indent="-342900" algn="l" rtl="0">
              <a:spcBef>
                <a:spcPts val="1600"/>
              </a:spcBef>
              <a:spcAft>
                <a:spcPts val="0"/>
              </a:spcAft>
              <a:buClr>
                <a:schemeClr val="accent1"/>
              </a:buClr>
              <a:buSzPts val="1800"/>
              <a:buChar char="-"/>
            </a:pPr>
            <a:r>
              <a:rPr lang="en" sz="1800" b="1">
                <a:solidFill>
                  <a:schemeClr val="accent1"/>
                </a:solidFill>
              </a:rPr>
              <a:t>cwfind</a:t>
            </a:r>
            <a:endParaRPr sz="1800" b="1">
              <a:solidFill>
                <a:schemeClr val="accent1"/>
              </a:solidFill>
            </a:endParaRPr>
          </a:p>
          <a:p>
            <a:pPr marL="0" lvl="0" indent="0" algn="l" rtl="0">
              <a:spcBef>
                <a:spcPts val="1600"/>
              </a:spcBef>
              <a:spcAft>
                <a:spcPts val="0"/>
              </a:spcAft>
              <a:buNone/>
            </a:pPr>
            <a:endParaRPr sz="1800" b="1">
              <a:solidFill>
                <a:schemeClr val="accent1"/>
              </a:solidFill>
            </a:endParaRPr>
          </a:p>
          <a:p>
            <a:pPr marL="0" lvl="0" indent="0" algn="l" rtl="0">
              <a:spcBef>
                <a:spcPts val="1600"/>
              </a:spcBef>
              <a:spcAft>
                <a:spcPts val="0"/>
              </a:spcAft>
              <a:buNone/>
            </a:pPr>
            <a:endParaRPr sz="1800" b="1">
              <a:solidFill>
                <a:schemeClr val="accent1"/>
              </a:solidFill>
            </a:endParaRPr>
          </a:p>
          <a:p>
            <a:pPr marL="0" lvl="0" indent="0" algn="l" rtl="0">
              <a:spcBef>
                <a:spcPts val="1600"/>
              </a:spcBef>
              <a:spcAft>
                <a:spcPts val="1600"/>
              </a:spcAft>
              <a:buNone/>
            </a:pPr>
            <a:endParaRPr sz="1800" b="1">
              <a:solidFill>
                <a:schemeClr val="accent1"/>
              </a:solidFill>
            </a:endParaRPr>
          </a:p>
        </p:txBody>
      </p:sp>
      <p:sp>
        <p:nvSpPr>
          <p:cNvPr id="286" name="Google Shape;286;p33"/>
          <p:cNvSpPr txBox="1"/>
          <p:nvPr/>
        </p:nvSpPr>
        <p:spPr>
          <a:xfrm>
            <a:off x="242450" y="4568650"/>
            <a:ext cx="30000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https://github.com/bnagy/crashwalk</a:t>
            </a:r>
            <a:r>
              <a:rPr lang="en" sz="1000">
                <a:solidFill>
                  <a:schemeClr val="lt1"/>
                </a:solidFill>
              </a:rPr>
              <a:t> </a:t>
            </a:r>
            <a:endParaRPr sz="1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Analysis - Few Interesting Tools</a:t>
            </a:r>
            <a:endParaRPr sz="2800" b="1"/>
          </a:p>
        </p:txBody>
      </p:sp>
      <p:sp>
        <p:nvSpPr>
          <p:cNvPr id="292" name="Google Shape;292;p34"/>
          <p:cNvSpPr txBox="1">
            <a:spLocks noGrp="1"/>
          </p:cNvSpPr>
          <p:nvPr>
            <p:ph type="body" idx="1"/>
          </p:nvPr>
        </p:nvSpPr>
        <p:spPr>
          <a:xfrm>
            <a:off x="1014125" y="1567550"/>
            <a:ext cx="36867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rPr>
              <a:t>afl-utils</a:t>
            </a:r>
            <a:endParaRPr sz="1800" b="1">
              <a:solidFill>
                <a:schemeClr val="accent1"/>
              </a:solidFill>
            </a:endParaRPr>
          </a:p>
          <a:p>
            <a:pPr marL="457200" lvl="0" indent="-342900" algn="l" rtl="0">
              <a:spcBef>
                <a:spcPts val="1600"/>
              </a:spcBef>
              <a:spcAft>
                <a:spcPts val="0"/>
              </a:spcAft>
              <a:buClr>
                <a:schemeClr val="accent1"/>
              </a:buClr>
              <a:buSzPts val="1800"/>
              <a:buChar char="-"/>
            </a:pPr>
            <a:r>
              <a:rPr lang="en" sz="1800" b="1">
                <a:solidFill>
                  <a:schemeClr val="accent1"/>
                </a:solidFill>
              </a:rPr>
              <a:t>afl-collect</a:t>
            </a:r>
            <a:endParaRPr sz="1800" b="1">
              <a:solidFill>
                <a:schemeClr val="accent1"/>
              </a:solidFill>
            </a:endParaRPr>
          </a:p>
          <a:p>
            <a:pPr marL="0" lvl="0" indent="0" algn="l" rtl="0">
              <a:spcBef>
                <a:spcPts val="1600"/>
              </a:spcBef>
              <a:spcAft>
                <a:spcPts val="0"/>
              </a:spcAft>
              <a:buNone/>
            </a:pPr>
            <a:endParaRPr sz="1800" b="1">
              <a:solidFill>
                <a:schemeClr val="accent1"/>
              </a:solidFill>
            </a:endParaRPr>
          </a:p>
          <a:p>
            <a:pPr marL="457200" lvl="0" indent="-342900" algn="l" rtl="0">
              <a:spcBef>
                <a:spcPts val="1600"/>
              </a:spcBef>
              <a:spcAft>
                <a:spcPts val="0"/>
              </a:spcAft>
              <a:buClr>
                <a:schemeClr val="accent1"/>
              </a:buClr>
              <a:buSzPts val="1800"/>
              <a:buChar char="-"/>
            </a:pPr>
            <a:r>
              <a:rPr lang="en" sz="1800" b="1">
                <a:solidFill>
                  <a:schemeClr val="accent1"/>
                </a:solidFill>
              </a:rPr>
              <a:t>afl-minimize</a:t>
            </a:r>
            <a:endParaRPr sz="1800" b="1">
              <a:solidFill>
                <a:schemeClr val="accent1"/>
              </a:solidFill>
            </a:endParaRPr>
          </a:p>
        </p:txBody>
      </p:sp>
      <p:sp>
        <p:nvSpPr>
          <p:cNvPr id="293" name="Google Shape;293;p34"/>
          <p:cNvSpPr txBox="1">
            <a:spLocks noGrp="1"/>
          </p:cNvSpPr>
          <p:nvPr>
            <p:ph type="body" idx="2"/>
          </p:nvPr>
        </p:nvSpPr>
        <p:spPr>
          <a:xfrm>
            <a:off x="2983750" y="1895850"/>
            <a:ext cx="58668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Copies all crash sample files from an afl synchronisation directory (used by multiple afl instances when run in parallel) into a single location providing easy access for further crash analysis. Also executes exploitable on them and remove uninteresting crashes.</a:t>
            </a:r>
            <a:endParaRPr sz="1500"/>
          </a:p>
          <a:p>
            <a:pPr marL="0" lvl="0" indent="0" algn="just" rtl="0">
              <a:spcBef>
                <a:spcPts val="1600"/>
              </a:spcBef>
              <a:spcAft>
                <a:spcPts val="0"/>
              </a:spcAft>
              <a:buNone/>
            </a:pPr>
            <a:r>
              <a:rPr lang="en" sz="1500"/>
              <a:t>Helps to create a minimized corpus from samples of a parallel fuzzing job.</a:t>
            </a:r>
            <a:endParaRPr sz="1500"/>
          </a:p>
          <a:p>
            <a:pPr marL="0" lvl="0" indent="0" algn="just" rtl="0">
              <a:spcBef>
                <a:spcPts val="1600"/>
              </a:spcBef>
              <a:spcAft>
                <a:spcPts val="0"/>
              </a:spcAft>
              <a:buNone/>
            </a:pPr>
            <a:endParaRPr/>
          </a:p>
          <a:p>
            <a:pPr marL="0" lvl="0" indent="0" algn="l" rtl="0">
              <a:spcBef>
                <a:spcPts val="1600"/>
              </a:spcBef>
              <a:spcAft>
                <a:spcPts val="0"/>
              </a:spcAft>
              <a:buNone/>
            </a:pPr>
            <a:endParaRPr sz="1000">
              <a:latin typeface="Arial"/>
              <a:ea typeface="Arial"/>
              <a:cs typeface="Arial"/>
              <a:sym typeface="Arial"/>
            </a:endParaRPr>
          </a:p>
          <a:p>
            <a:pPr marL="0" lvl="0" indent="0" algn="l" rtl="0">
              <a:spcBef>
                <a:spcPts val="1600"/>
              </a:spcBef>
              <a:spcAft>
                <a:spcPts val="0"/>
              </a:spcAft>
              <a:buNone/>
            </a:pPr>
            <a:endParaRPr sz="1100">
              <a:latin typeface="Arial"/>
              <a:ea typeface="Arial"/>
              <a:cs typeface="Arial"/>
              <a:sym typeface="Arial"/>
            </a:endParaRPr>
          </a:p>
          <a:p>
            <a:pPr marL="0" lvl="0" indent="0" algn="l" rtl="0">
              <a:spcBef>
                <a:spcPts val="1600"/>
              </a:spcBef>
              <a:spcAft>
                <a:spcPts val="1600"/>
              </a:spcAft>
              <a:buNone/>
            </a:pPr>
            <a:endParaRPr/>
          </a:p>
        </p:txBody>
      </p:sp>
      <p:sp>
        <p:nvSpPr>
          <p:cNvPr id="294" name="Google Shape;294;p34"/>
          <p:cNvSpPr txBox="1"/>
          <p:nvPr/>
        </p:nvSpPr>
        <p:spPr>
          <a:xfrm>
            <a:off x="74150" y="4664875"/>
            <a:ext cx="3000000" cy="39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u="sng">
                <a:solidFill>
                  <a:schemeClr val="accent5"/>
                </a:solidFill>
                <a:hlinkClick r:id="rId3"/>
              </a:rPr>
              <a:t>https://github.com/rc0r/afl-utils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Analysis - Few Interesting Tools</a:t>
            </a:r>
            <a:endParaRPr sz="2800" b="1"/>
          </a:p>
        </p:txBody>
      </p:sp>
      <p:sp>
        <p:nvSpPr>
          <p:cNvPr id="300" name="Google Shape;300;p35"/>
          <p:cNvSpPr txBox="1">
            <a:spLocks noGrp="1"/>
          </p:cNvSpPr>
          <p:nvPr>
            <p:ph type="body" idx="1"/>
          </p:nvPr>
        </p:nvSpPr>
        <p:spPr>
          <a:xfrm>
            <a:off x="960200" y="1567550"/>
            <a:ext cx="1749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rPr>
              <a:t>afl-analyze</a:t>
            </a:r>
            <a:endParaRPr sz="1800" b="1">
              <a:solidFill>
                <a:schemeClr val="accent1"/>
              </a:solidFill>
            </a:endParaRPr>
          </a:p>
          <a:p>
            <a:pPr marL="0" lvl="0" indent="0" algn="l" rtl="0">
              <a:spcBef>
                <a:spcPts val="1600"/>
              </a:spcBef>
              <a:spcAft>
                <a:spcPts val="0"/>
              </a:spcAft>
              <a:buNone/>
            </a:pPr>
            <a:endParaRPr sz="1800" b="1">
              <a:solidFill>
                <a:schemeClr val="lt2"/>
              </a:solidFill>
            </a:endParaRPr>
          </a:p>
          <a:p>
            <a:pPr marL="0" lvl="0" indent="0" algn="l" rtl="0">
              <a:spcBef>
                <a:spcPts val="1600"/>
              </a:spcBef>
              <a:spcAft>
                <a:spcPts val="0"/>
              </a:spcAft>
              <a:buNone/>
            </a:pPr>
            <a:endParaRPr sz="1800" b="1"/>
          </a:p>
          <a:p>
            <a:pPr marL="457200" lvl="0" indent="0" algn="l" rtl="0">
              <a:spcBef>
                <a:spcPts val="1600"/>
              </a:spcBef>
              <a:spcAft>
                <a:spcPts val="1600"/>
              </a:spcAft>
              <a:buNone/>
            </a:pPr>
            <a:endParaRPr sz="1800" b="1">
              <a:solidFill>
                <a:schemeClr val="lt2"/>
              </a:solidFill>
            </a:endParaRPr>
          </a:p>
        </p:txBody>
      </p:sp>
      <p:sp>
        <p:nvSpPr>
          <p:cNvPr id="301" name="Google Shape;301;p35"/>
          <p:cNvSpPr txBox="1">
            <a:spLocks noGrp="1"/>
          </p:cNvSpPr>
          <p:nvPr>
            <p:ph type="body" idx="2"/>
          </p:nvPr>
        </p:nvSpPr>
        <p:spPr>
          <a:xfrm>
            <a:off x="4860375" y="2000550"/>
            <a:ext cx="40644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It takes  an  input  file, attempts to sequentially flip bytes, and observes the behavior of the tested program. It then color-codes the  input  based  on  which  sections appear  to be critical, and which are not. </a:t>
            </a:r>
            <a:endParaRPr sz="1500"/>
          </a:p>
          <a:p>
            <a:pPr marL="0" lvl="0" indent="0" algn="just" rtl="0">
              <a:spcBef>
                <a:spcPts val="1600"/>
              </a:spcBef>
              <a:spcAft>
                <a:spcPts val="0"/>
              </a:spcAft>
              <a:buNone/>
            </a:pPr>
            <a:r>
              <a:rPr lang="en" sz="1500"/>
              <a:t>While not bulletproof, it can often offer quick insights into complex file formats.</a:t>
            </a:r>
            <a:endParaRPr sz="1500"/>
          </a:p>
          <a:p>
            <a:pPr marL="0" lvl="0" indent="0" algn="just" rtl="0">
              <a:spcBef>
                <a:spcPts val="1600"/>
              </a:spcBef>
              <a:spcAft>
                <a:spcPts val="0"/>
              </a:spcAft>
              <a:buNone/>
            </a:pPr>
            <a:endParaRPr sz="1500"/>
          </a:p>
          <a:p>
            <a:pPr marL="0" lvl="0" indent="0" algn="just" rtl="0">
              <a:spcBef>
                <a:spcPts val="1600"/>
              </a:spcBef>
              <a:spcAft>
                <a:spcPts val="0"/>
              </a:spcAft>
              <a:buNone/>
            </a:pPr>
            <a:endParaRPr sz="1500"/>
          </a:p>
          <a:p>
            <a:pPr marL="0" lvl="0" indent="0" algn="just" rtl="0">
              <a:spcBef>
                <a:spcPts val="1600"/>
              </a:spcBef>
              <a:spcAft>
                <a:spcPts val="0"/>
              </a:spcAft>
              <a:buNone/>
            </a:pPr>
            <a:endParaRPr/>
          </a:p>
          <a:p>
            <a:pPr marL="0" lvl="0" indent="0" algn="l" rtl="0">
              <a:spcBef>
                <a:spcPts val="1600"/>
              </a:spcBef>
              <a:spcAft>
                <a:spcPts val="0"/>
              </a:spcAft>
              <a:buNone/>
            </a:pPr>
            <a:endParaRPr sz="1000">
              <a:latin typeface="Arial"/>
              <a:ea typeface="Arial"/>
              <a:cs typeface="Arial"/>
              <a:sym typeface="Arial"/>
            </a:endParaRPr>
          </a:p>
          <a:p>
            <a:pPr marL="0" lvl="0" indent="0" algn="l" rtl="0">
              <a:spcBef>
                <a:spcPts val="1600"/>
              </a:spcBef>
              <a:spcAft>
                <a:spcPts val="0"/>
              </a:spcAft>
              <a:buNone/>
            </a:pPr>
            <a:endParaRPr sz="1100">
              <a:latin typeface="Arial"/>
              <a:ea typeface="Arial"/>
              <a:cs typeface="Arial"/>
              <a:sym typeface="Arial"/>
            </a:endParaRPr>
          </a:p>
          <a:p>
            <a:pPr marL="0" lvl="0" indent="0" algn="l" rtl="0">
              <a:spcBef>
                <a:spcPts val="1600"/>
              </a:spcBef>
              <a:spcAft>
                <a:spcPts val="1600"/>
              </a:spcAft>
              <a:buNone/>
            </a:pPr>
            <a:endParaRPr/>
          </a:p>
        </p:txBody>
      </p:sp>
      <p:sp>
        <p:nvSpPr>
          <p:cNvPr id="302" name="Google Shape;302;p35"/>
          <p:cNvSpPr txBox="1"/>
          <p:nvPr/>
        </p:nvSpPr>
        <p:spPr>
          <a:xfrm>
            <a:off x="215750" y="4568575"/>
            <a:ext cx="3903000" cy="39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u="sng">
                <a:solidFill>
                  <a:schemeClr val="hlink"/>
                </a:solidFill>
                <a:hlinkClick r:id="rId3"/>
              </a:rPr>
              <a:t>https://lcamtuf.blogspot.com/2016/02/say-hello-to-afl-analyze.html</a:t>
            </a:r>
            <a:r>
              <a:rPr lang="en" sz="1000">
                <a:solidFill>
                  <a:schemeClr val="lt1"/>
                </a:solidFill>
              </a:rPr>
              <a:t> </a:t>
            </a:r>
            <a:endParaRPr>
              <a:solidFill>
                <a:schemeClr val="lt1"/>
              </a:solidFill>
            </a:endParaRPr>
          </a:p>
        </p:txBody>
      </p:sp>
      <p:pic>
        <p:nvPicPr>
          <p:cNvPr id="303" name="Google Shape;303;p35"/>
          <p:cNvPicPr preferRelativeResize="0"/>
          <p:nvPr/>
        </p:nvPicPr>
        <p:blipFill rotWithShape="1">
          <a:blip r:embed="rId4">
            <a:alphaModFix/>
          </a:blip>
          <a:srcRect l="570" t="1681" r="1101"/>
          <a:stretch/>
        </p:blipFill>
        <p:spPr>
          <a:xfrm>
            <a:off x="291950" y="2108400"/>
            <a:ext cx="4530024" cy="193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afl-analyze - </a:t>
            </a:r>
            <a:r>
              <a:rPr lang="en" sz="2800"/>
              <a:t>Doesn’t always work :( *</a:t>
            </a:r>
            <a:endParaRPr sz="2800"/>
          </a:p>
        </p:txBody>
      </p:sp>
      <p:pic>
        <p:nvPicPr>
          <p:cNvPr id="309" name="Google Shape;309;p36"/>
          <p:cNvPicPr preferRelativeResize="0"/>
          <p:nvPr/>
        </p:nvPicPr>
        <p:blipFill rotWithShape="1">
          <a:blip r:embed="rId3">
            <a:alphaModFix/>
          </a:blip>
          <a:srcRect l="872"/>
          <a:stretch/>
        </p:blipFill>
        <p:spPr>
          <a:xfrm>
            <a:off x="2418425" y="1431550"/>
            <a:ext cx="4441699" cy="3186925"/>
          </a:xfrm>
          <a:prstGeom prst="rect">
            <a:avLst/>
          </a:prstGeom>
          <a:noFill/>
          <a:ln>
            <a:noFill/>
          </a:ln>
        </p:spPr>
      </p:pic>
      <p:sp>
        <p:nvSpPr>
          <p:cNvPr id="310" name="Google Shape;310;p36"/>
          <p:cNvSpPr txBox="1"/>
          <p:nvPr/>
        </p:nvSpPr>
        <p:spPr>
          <a:xfrm>
            <a:off x="618225" y="4663775"/>
            <a:ext cx="79872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*Of course it works, it just does not always give expected results. </a:t>
            </a:r>
            <a:endParaRPr sz="1200" i="1">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txBox="1">
            <a:spLocks noGrp="1"/>
          </p:cNvSpPr>
          <p:nvPr>
            <p:ph type="title"/>
          </p:nvPr>
        </p:nvSpPr>
        <p:spPr>
          <a:xfrm>
            <a:off x="823850" y="2053000"/>
            <a:ext cx="5379000" cy="11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Crash Analysis with Reverse </a:t>
            </a:r>
            <a:r>
              <a:rPr lang="en" sz="3600" b="1"/>
              <a:t>Taint</a:t>
            </a:r>
            <a:endParaRPr sz="36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Tainting</a:t>
            </a:r>
            <a:endParaRPr sz="2800" b="1"/>
          </a:p>
        </p:txBody>
      </p:sp>
      <p:sp>
        <p:nvSpPr>
          <p:cNvPr id="321" name="Google Shape;321;p38"/>
          <p:cNvSpPr txBox="1">
            <a:spLocks noGrp="1"/>
          </p:cNvSpPr>
          <p:nvPr>
            <p:ph type="body" idx="1"/>
          </p:nvPr>
        </p:nvSpPr>
        <p:spPr>
          <a:xfrm>
            <a:off x="819150" y="1736025"/>
            <a:ext cx="7505700" cy="24480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accent1"/>
              </a:buClr>
              <a:buSzPts val="1500"/>
              <a:buChar char="-"/>
            </a:pPr>
            <a:r>
              <a:rPr lang="en" sz="1500" b="1">
                <a:solidFill>
                  <a:schemeClr val="accent1"/>
                </a:solidFill>
              </a:rPr>
              <a:t>What is tainting?</a:t>
            </a:r>
            <a:endParaRPr sz="1500" b="1">
              <a:solidFill>
                <a:schemeClr val="accent1"/>
              </a:solidFill>
            </a:endParaRPr>
          </a:p>
          <a:p>
            <a:pPr marL="0" lvl="0" indent="0" algn="just" rtl="0">
              <a:spcBef>
                <a:spcPts val="1600"/>
              </a:spcBef>
              <a:spcAft>
                <a:spcPts val="0"/>
              </a:spcAft>
              <a:buNone/>
            </a:pPr>
            <a:r>
              <a:rPr lang="en" sz="1500"/>
              <a:t>The purpose of dynamic taint analysis is to </a:t>
            </a:r>
            <a:r>
              <a:rPr lang="en" sz="1500" u="sng"/>
              <a:t>track information flow</a:t>
            </a:r>
            <a:r>
              <a:rPr lang="en" sz="1500"/>
              <a:t> between sources and sinks. Any program value whose computation depends on data derived from a taint source is considered tainted. Any other value is considered untainted.</a:t>
            </a:r>
            <a:endParaRPr sz="1500"/>
          </a:p>
          <a:p>
            <a:pPr marL="457200" lvl="0" indent="-323850" algn="just" rtl="0">
              <a:spcBef>
                <a:spcPts val="1600"/>
              </a:spcBef>
              <a:spcAft>
                <a:spcPts val="0"/>
              </a:spcAft>
              <a:buClr>
                <a:schemeClr val="accent1"/>
              </a:buClr>
              <a:buSzPts val="1500"/>
              <a:buChar char="-"/>
            </a:pPr>
            <a:r>
              <a:rPr lang="en" sz="1500" b="1">
                <a:solidFill>
                  <a:schemeClr val="accent1"/>
                </a:solidFill>
              </a:rPr>
              <a:t>What are the types of tainting?</a:t>
            </a:r>
            <a:endParaRPr sz="800" b="1">
              <a:solidFill>
                <a:schemeClr val="accent1"/>
              </a:solidFill>
            </a:endParaRPr>
          </a:p>
          <a:p>
            <a:pPr marL="914400" lvl="0" indent="-311150" algn="l" rtl="0">
              <a:spcBef>
                <a:spcPts val="0"/>
              </a:spcBef>
              <a:spcAft>
                <a:spcPts val="0"/>
              </a:spcAft>
              <a:buSzPts val="1300"/>
              <a:buChar char="●"/>
            </a:pPr>
            <a:r>
              <a:rPr lang="en"/>
              <a:t>The direct value is tainted</a:t>
            </a:r>
            <a:endParaRPr/>
          </a:p>
          <a:p>
            <a:pPr marL="914400" lvl="0" indent="-311150" algn="l" rtl="0">
              <a:spcBef>
                <a:spcPts val="0"/>
              </a:spcBef>
              <a:spcAft>
                <a:spcPts val="0"/>
              </a:spcAft>
              <a:buSzPts val="1300"/>
              <a:buChar char="●"/>
            </a:pPr>
            <a:r>
              <a:rPr lang="en"/>
              <a:t>Indirect/Control flow</a:t>
            </a:r>
            <a:endParaRPr/>
          </a:p>
          <a:p>
            <a:pPr marL="914400" lvl="0" indent="-311150" algn="l" rtl="0">
              <a:spcBef>
                <a:spcPts val="0"/>
              </a:spcBef>
              <a:spcAft>
                <a:spcPts val="0"/>
              </a:spcAft>
              <a:buSzPts val="1300"/>
              <a:buChar char="●"/>
            </a:pPr>
            <a:r>
              <a:rPr lang="en"/>
              <a:t>Address/Pointer relation</a:t>
            </a:r>
            <a:endParaRPr sz="1000"/>
          </a:p>
          <a:p>
            <a:pPr marL="0" lvl="0" indent="0" algn="l" rtl="0">
              <a:spcBef>
                <a:spcPts val="1600"/>
              </a:spcBef>
              <a:spcAft>
                <a:spcPts val="1600"/>
              </a:spcAft>
              <a:buNone/>
            </a:pPr>
            <a:r>
              <a:rPr lang="en" sz="1000" u="sng">
                <a:solidFill>
                  <a:schemeClr val="hlink"/>
                </a:solidFill>
                <a:hlinkClick r:id="rId3"/>
              </a:rPr>
              <a:t>https://users.ece.cmu.edu/~aavgerin/papers/Oakland10.pdf</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Tainting - Types</a:t>
            </a:r>
            <a:endParaRPr sz="2800" b="1"/>
          </a:p>
        </p:txBody>
      </p:sp>
      <p:sp>
        <p:nvSpPr>
          <p:cNvPr id="327" name="Google Shape;327;p39"/>
          <p:cNvSpPr txBox="1">
            <a:spLocks noGrp="1"/>
          </p:cNvSpPr>
          <p:nvPr>
            <p:ph type="body" idx="2"/>
          </p:nvPr>
        </p:nvSpPr>
        <p:spPr>
          <a:xfrm>
            <a:off x="3563476" y="1567550"/>
            <a:ext cx="235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1"/>
                </a:solidFill>
              </a:rPr>
              <a:t>Indirect/ Control Flow</a:t>
            </a:r>
            <a:endParaRPr sz="1500" b="1">
              <a:solidFill>
                <a:schemeClr val="accent1"/>
              </a:solidFill>
            </a:endParaRPr>
          </a:p>
          <a:p>
            <a:pPr marL="0" lvl="0" indent="0" algn="l" rtl="0">
              <a:spcBef>
                <a:spcPts val="1600"/>
              </a:spcBef>
              <a:spcAft>
                <a:spcPts val="0"/>
              </a:spcAft>
              <a:buNone/>
            </a:pPr>
            <a:endParaRPr sz="1500" b="1"/>
          </a:p>
          <a:p>
            <a:pPr marL="0" lvl="0" indent="0" algn="l" rtl="0">
              <a:spcBef>
                <a:spcPts val="1600"/>
              </a:spcBef>
              <a:spcAft>
                <a:spcPts val="0"/>
              </a:spcAft>
              <a:buNone/>
            </a:pPr>
            <a:r>
              <a:rPr lang="en" sz="1500" b="1">
                <a:latin typeface="Courier New"/>
                <a:ea typeface="Courier New"/>
                <a:cs typeface="Courier New"/>
                <a:sym typeface="Courier New"/>
              </a:rPr>
              <a:t>if (X &gt; 2)</a:t>
            </a:r>
            <a:endParaRPr sz="1500" b="1">
              <a:latin typeface="Courier New"/>
              <a:ea typeface="Courier New"/>
              <a:cs typeface="Courier New"/>
              <a:sym typeface="Courier New"/>
            </a:endParaRPr>
          </a:p>
          <a:p>
            <a:pPr marL="0" lvl="0" indent="0" algn="l" rtl="0">
              <a:spcBef>
                <a:spcPts val="1600"/>
              </a:spcBef>
              <a:spcAft>
                <a:spcPts val="0"/>
              </a:spcAft>
              <a:buNone/>
            </a:pPr>
            <a:r>
              <a:rPr lang="en" sz="1500" b="1">
                <a:latin typeface="Courier New"/>
                <a:ea typeface="Courier New"/>
                <a:cs typeface="Courier New"/>
                <a:sym typeface="Courier New"/>
              </a:rPr>
              <a:t>	Y = 5</a:t>
            </a:r>
            <a:endParaRPr sz="1500" b="1">
              <a:latin typeface="Courier New"/>
              <a:ea typeface="Courier New"/>
              <a:cs typeface="Courier New"/>
              <a:sym typeface="Courier New"/>
            </a:endParaRPr>
          </a:p>
          <a:p>
            <a:pPr marL="0" lvl="0" indent="0" algn="l" rtl="0">
              <a:spcBef>
                <a:spcPts val="1600"/>
              </a:spcBef>
              <a:spcAft>
                <a:spcPts val="0"/>
              </a:spcAft>
              <a:buNone/>
            </a:pPr>
            <a:r>
              <a:rPr lang="en" sz="1500" b="1">
                <a:latin typeface="Courier New"/>
                <a:ea typeface="Courier New"/>
                <a:cs typeface="Courier New"/>
                <a:sym typeface="Courier New"/>
              </a:rPr>
              <a:t>else</a:t>
            </a:r>
            <a:endParaRPr sz="1500" b="1">
              <a:latin typeface="Courier New"/>
              <a:ea typeface="Courier New"/>
              <a:cs typeface="Courier New"/>
              <a:sym typeface="Courier New"/>
            </a:endParaRPr>
          </a:p>
          <a:p>
            <a:pPr marL="0" lvl="0" indent="0" algn="l" rtl="0">
              <a:spcBef>
                <a:spcPts val="1600"/>
              </a:spcBef>
              <a:spcAft>
                <a:spcPts val="0"/>
              </a:spcAft>
              <a:buNone/>
            </a:pPr>
            <a:r>
              <a:rPr lang="en" sz="1500" b="1">
                <a:latin typeface="Courier New"/>
                <a:ea typeface="Courier New"/>
                <a:cs typeface="Courier New"/>
                <a:sym typeface="Courier New"/>
              </a:rPr>
              <a:t>	Y = 10</a:t>
            </a:r>
            <a:endParaRPr sz="1500" b="1">
              <a:latin typeface="Courier New"/>
              <a:ea typeface="Courier New"/>
              <a:cs typeface="Courier New"/>
              <a:sym typeface="Courier New"/>
            </a:endParaRPr>
          </a:p>
          <a:p>
            <a:pPr marL="0" lvl="0" indent="0" algn="l" rtl="0">
              <a:spcBef>
                <a:spcPts val="1600"/>
              </a:spcBef>
              <a:spcAft>
                <a:spcPts val="1600"/>
              </a:spcAft>
              <a:buNone/>
            </a:pPr>
            <a:endParaRPr/>
          </a:p>
        </p:txBody>
      </p:sp>
      <p:sp>
        <p:nvSpPr>
          <p:cNvPr id="328" name="Google Shape;328;p39"/>
          <p:cNvSpPr txBox="1">
            <a:spLocks noGrp="1"/>
          </p:cNvSpPr>
          <p:nvPr>
            <p:ph type="body" idx="2"/>
          </p:nvPr>
        </p:nvSpPr>
        <p:spPr>
          <a:xfrm>
            <a:off x="6055651" y="1567550"/>
            <a:ext cx="235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1"/>
                </a:solidFill>
              </a:rPr>
              <a:t>Address/Pointer</a:t>
            </a:r>
            <a:endParaRPr sz="1500" b="1">
              <a:solidFill>
                <a:schemeClr val="accent1"/>
              </a:solidFill>
            </a:endParaRPr>
          </a:p>
          <a:p>
            <a:pPr marL="0" lvl="0" indent="0" algn="l" rtl="0">
              <a:spcBef>
                <a:spcPts val="1600"/>
              </a:spcBef>
              <a:spcAft>
                <a:spcPts val="0"/>
              </a:spcAft>
              <a:buNone/>
            </a:pPr>
            <a:endParaRPr sz="1500" b="1"/>
          </a:p>
          <a:p>
            <a:pPr marL="0" lvl="0" indent="0" algn="l" rtl="0">
              <a:spcBef>
                <a:spcPts val="1600"/>
              </a:spcBef>
              <a:spcAft>
                <a:spcPts val="0"/>
              </a:spcAft>
              <a:buNone/>
            </a:pPr>
            <a:endParaRPr sz="1500" b="1">
              <a:latin typeface="Courier New"/>
              <a:ea typeface="Courier New"/>
              <a:cs typeface="Courier New"/>
              <a:sym typeface="Courier New"/>
            </a:endParaRPr>
          </a:p>
          <a:p>
            <a:pPr marL="0" lvl="0" indent="0" algn="l" rtl="0">
              <a:spcBef>
                <a:spcPts val="1600"/>
              </a:spcBef>
              <a:spcAft>
                <a:spcPts val="0"/>
              </a:spcAft>
              <a:buNone/>
            </a:pPr>
            <a:r>
              <a:rPr lang="en" sz="1500" b="1">
                <a:latin typeface="Courier New"/>
                <a:ea typeface="Courier New"/>
                <a:cs typeface="Courier New"/>
                <a:sym typeface="Courier New"/>
              </a:rPr>
              <a:t>Y = A[X]</a:t>
            </a:r>
            <a:endParaRPr sz="1500" b="1">
              <a:latin typeface="Courier New"/>
              <a:ea typeface="Courier New"/>
              <a:cs typeface="Courier New"/>
              <a:sym typeface="Courier New"/>
            </a:endParaRPr>
          </a:p>
          <a:p>
            <a:pPr marL="0" lvl="0" indent="0" algn="l" rtl="0">
              <a:spcBef>
                <a:spcPts val="1600"/>
              </a:spcBef>
              <a:spcAft>
                <a:spcPts val="1600"/>
              </a:spcAft>
              <a:buNone/>
            </a:pPr>
            <a:endParaRPr/>
          </a:p>
        </p:txBody>
      </p:sp>
      <p:sp>
        <p:nvSpPr>
          <p:cNvPr id="329" name="Google Shape;329;p39"/>
          <p:cNvSpPr txBox="1">
            <a:spLocks noGrp="1"/>
          </p:cNvSpPr>
          <p:nvPr>
            <p:ph type="body" idx="2"/>
          </p:nvPr>
        </p:nvSpPr>
        <p:spPr>
          <a:xfrm>
            <a:off x="1044376" y="1567550"/>
            <a:ext cx="235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1"/>
                </a:solidFill>
              </a:rPr>
              <a:t>Direct Value</a:t>
            </a:r>
            <a:endParaRPr sz="1500" b="1">
              <a:solidFill>
                <a:schemeClr val="accent1"/>
              </a:solidFill>
            </a:endParaRPr>
          </a:p>
          <a:p>
            <a:pPr marL="0" lvl="0" indent="0" algn="l" rtl="0">
              <a:spcBef>
                <a:spcPts val="1600"/>
              </a:spcBef>
              <a:spcAft>
                <a:spcPts val="0"/>
              </a:spcAft>
              <a:buNone/>
            </a:pPr>
            <a:endParaRPr sz="1500" b="1"/>
          </a:p>
          <a:p>
            <a:pPr marL="0" lvl="0" indent="0" algn="l" rtl="0">
              <a:spcBef>
                <a:spcPts val="1600"/>
              </a:spcBef>
              <a:spcAft>
                <a:spcPts val="0"/>
              </a:spcAft>
              <a:buNone/>
            </a:pPr>
            <a:endParaRPr sz="1500" b="1"/>
          </a:p>
          <a:p>
            <a:pPr marL="0" lvl="0" indent="0" algn="l" rtl="0">
              <a:spcBef>
                <a:spcPts val="1600"/>
              </a:spcBef>
              <a:spcAft>
                <a:spcPts val="1600"/>
              </a:spcAft>
              <a:buNone/>
            </a:pPr>
            <a:r>
              <a:rPr lang="en" sz="1500" b="1">
                <a:latin typeface="Courier New"/>
                <a:ea typeface="Courier New"/>
                <a:cs typeface="Courier New"/>
                <a:sym typeface="Courier New"/>
              </a:rPr>
              <a:t>Y = X + 2</a:t>
            </a:r>
            <a:endParaRPr sz="1500" b="1">
              <a:latin typeface="Courier New"/>
              <a:ea typeface="Courier New"/>
              <a:cs typeface="Courier New"/>
              <a:sym typeface="Courier New"/>
            </a:endParaRPr>
          </a:p>
        </p:txBody>
      </p:sp>
      <p:cxnSp>
        <p:nvCxnSpPr>
          <p:cNvPr id="330" name="Google Shape;330;p39"/>
          <p:cNvCxnSpPr/>
          <p:nvPr/>
        </p:nvCxnSpPr>
        <p:spPr>
          <a:xfrm>
            <a:off x="3067225" y="1496525"/>
            <a:ext cx="0" cy="30537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39"/>
          <p:cNvCxnSpPr/>
          <p:nvPr/>
        </p:nvCxnSpPr>
        <p:spPr>
          <a:xfrm>
            <a:off x="5916675" y="1496525"/>
            <a:ext cx="0" cy="3053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Tainting Propagation (Policy)</a:t>
            </a:r>
            <a:endParaRPr sz="2800" b="1"/>
          </a:p>
        </p:txBody>
      </p:sp>
      <p:sp>
        <p:nvSpPr>
          <p:cNvPr id="337" name="Google Shape;337;p40"/>
          <p:cNvSpPr txBox="1">
            <a:spLocks noGrp="1"/>
          </p:cNvSpPr>
          <p:nvPr>
            <p:ph type="body" idx="1"/>
          </p:nvPr>
        </p:nvSpPr>
        <p:spPr>
          <a:xfrm>
            <a:off x="1297500" y="1567550"/>
            <a:ext cx="68304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Depends on the application, different rules can be used to propagate the taint. It is a set of rules how the source operants are propagated to destination.  In standard taint analysis, the destination operand is typically marked as tainted if any of the source operands is tainted regardless of how the specific semantics of s affects its destination operands. </a:t>
            </a:r>
            <a:endParaRPr sz="1500"/>
          </a:p>
          <a:p>
            <a:pPr marL="0" lvl="0" indent="0" algn="l" rtl="0">
              <a:spcBef>
                <a:spcPts val="160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Tainting - Issues</a:t>
            </a:r>
            <a:endParaRPr sz="2800" b="1"/>
          </a:p>
        </p:txBody>
      </p:sp>
      <p:sp>
        <p:nvSpPr>
          <p:cNvPr id="343" name="Google Shape;343;p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accent1"/>
              </a:buClr>
              <a:buSzPts val="1500"/>
              <a:buChar char="-"/>
            </a:pPr>
            <a:r>
              <a:rPr lang="en" sz="1500" b="1">
                <a:solidFill>
                  <a:schemeClr val="accent1"/>
                </a:solidFill>
              </a:rPr>
              <a:t>What is over-tainting?</a:t>
            </a:r>
            <a:endParaRPr sz="1500" b="1">
              <a:solidFill>
                <a:schemeClr val="accent1"/>
              </a:solidFill>
            </a:endParaRPr>
          </a:p>
          <a:p>
            <a:pPr marL="0" lvl="0" indent="0" algn="just" rtl="0">
              <a:spcBef>
                <a:spcPts val="1600"/>
              </a:spcBef>
              <a:spcAft>
                <a:spcPts val="0"/>
              </a:spcAft>
              <a:buNone/>
            </a:pPr>
            <a:r>
              <a:rPr lang="en" sz="1500"/>
              <a:t>Overtainting occurs when code or data identified by the analysis as tainted is not in fact influenced by any taint source (false-positive).</a:t>
            </a:r>
            <a:endParaRPr sz="1500"/>
          </a:p>
          <a:p>
            <a:pPr marL="457200" lvl="0" indent="-323850" algn="just" rtl="0">
              <a:spcBef>
                <a:spcPts val="1600"/>
              </a:spcBef>
              <a:spcAft>
                <a:spcPts val="0"/>
              </a:spcAft>
              <a:buClr>
                <a:schemeClr val="accent1"/>
              </a:buClr>
              <a:buSzPts val="1500"/>
              <a:buChar char="-"/>
            </a:pPr>
            <a:r>
              <a:rPr lang="en" sz="1500" b="1">
                <a:solidFill>
                  <a:schemeClr val="accent1"/>
                </a:solidFill>
              </a:rPr>
              <a:t>What is under-tainting?</a:t>
            </a:r>
            <a:endParaRPr sz="800" b="1">
              <a:solidFill>
                <a:schemeClr val="accent1"/>
              </a:solidFill>
            </a:endParaRPr>
          </a:p>
          <a:p>
            <a:pPr marL="0" lvl="0" indent="0" algn="just" rtl="0">
              <a:spcBef>
                <a:spcPts val="1600"/>
              </a:spcBef>
              <a:spcAft>
                <a:spcPts val="0"/>
              </a:spcAft>
              <a:buNone/>
            </a:pPr>
            <a:r>
              <a:rPr lang="en" sz="1500"/>
              <a:t>Under-tainting occurs when code or data that is influenced by a taint source is not identified by the analysis as tainted. Such imprecision can be problematic, especially in systems where the result of the taint analysis is critically important (false-negative).</a:t>
            </a:r>
            <a:endParaRPr sz="1500"/>
          </a:p>
          <a:p>
            <a:pPr marL="0" lvl="0" indent="0" algn="just" rtl="0">
              <a:spcBef>
                <a:spcPts val="1600"/>
              </a:spcBef>
              <a:spcAft>
                <a:spcPts val="0"/>
              </a:spcAft>
              <a:buNone/>
            </a:pPr>
            <a:endParaRPr sz="1000"/>
          </a:p>
          <a:p>
            <a:pPr marL="0" lvl="0" indent="0" algn="just"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823850" y="2053000"/>
            <a:ext cx="5141100" cy="11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t>Crash </a:t>
            </a:r>
            <a:r>
              <a:rPr lang="en" sz="1800"/>
              <a:t>Analysis with Reverse Taint</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Powered by</a:t>
            </a:r>
            <a:r>
              <a:rPr lang="en"/>
              <a:t> </a:t>
            </a:r>
            <a:r>
              <a:rPr lang="en" sz="3600" b="1"/>
              <a:t>Taintgrind</a:t>
            </a:r>
            <a:endParaRPr sz="36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3"/>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457200" lvl="0" indent="-431800" algn="ctr" rtl="0">
              <a:spcBef>
                <a:spcPts val="0"/>
              </a:spcBef>
              <a:spcAft>
                <a:spcPts val="0"/>
              </a:spcAft>
              <a:buClr>
                <a:schemeClr val="accent1"/>
              </a:buClr>
              <a:buSzPts val="3200"/>
              <a:buChar char="-"/>
            </a:pPr>
            <a:r>
              <a:rPr lang="en" b="1">
                <a:solidFill>
                  <a:schemeClr val="accent1"/>
                </a:solidFill>
              </a:rPr>
              <a:t>What is Valgrind?</a:t>
            </a:r>
            <a:endParaRPr b="1">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Valgrind</a:t>
            </a:r>
            <a:endParaRPr sz="2800" b="1"/>
          </a:p>
        </p:txBody>
      </p:sp>
      <p:sp>
        <p:nvSpPr>
          <p:cNvPr id="359" name="Google Shape;359;p44"/>
          <p:cNvSpPr txBox="1">
            <a:spLocks noGrp="1"/>
          </p:cNvSpPr>
          <p:nvPr>
            <p:ph type="body" idx="1"/>
          </p:nvPr>
        </p:nvSpPr>
        <p:spPr>
          <a:xfrm>
            <a:off x="1297500" y="1567550"/>
            <a:ext cx="35295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It is an instrumentation framework for building dynamic analysis tools. It comes with a set of tools each of which performs some kind of debugging, profiling, or similar task that helps you improve your programs. Valgrind's architecture is modular, so new tools can be created easily and without disturbing the existing structure.</a:t>
            </a:r>
            <a:endParaRPr/>
          </a:p>
          <a:p>
            <a:pPr marL="0" lvl="0" indent="0" algn="l" rtl="0">
              <a:spcBef>
                <a:spcPts val="1600"/>
              </a:spcBef>
              <a:spcAft>
                <a:spcPts val="0"/>
              </a:spcAft>
              <a:buNone/>
            </a:pPr>
            <a:endParaRPr/>
          </a:p>
          <a:p>
            <a:pPr marL="0" lvl="0" indent="0" algn="l" rtl="0">
              <a:spcBef>
                <a:spcPts val="1600"/>
              </a:spcBef>
              <a:spcAft>
                <a:spcPts val="0"/>
              </a:spcAft>
              <a:buNone/>
            </a:pPr>
            <a:r>
              <a:rPr lang="en" sz="1000" u="sng">
                <a:solidFill>
                  <a:schemeClr val="hlink"/>
                </a:solidFill>
                <a:hlinkClick r:id="rId3"/>
              </a:rPr>
              <a:t>http://valgrind.org</a:t>
            </a:r>
            <a:endParaRPr sz="1000"/>
          </a:p>
          <a:p>
            <a:pPr marL="0" lvl="0" indent="0" algn="l" rtl="0">
              <a:spcBef>
                <a:spcPts val="1600"/>
              </a:spcBef>
              <a:spcAft>
                <a:spcPts val="1600"/>
              </a:spcAft>
              <a:buNone/>
            </a:pPr>
            <a:endParaRPr sz="1000"/>
          </a:p>
        </p:txBody>
      </p:sp>
      <p:pic>
        <p:nvPicPr>
          <p:cNvPr id="360" name="Google Shape;360;p44"/>
          <p:cNvPicPr preferRelativeResize="0"/>
          <p:nvPr/>
        </p:nvPicPr>
        <p:blipFill>
          <a:blip r:embed="rId4">
            <a:alphaModFix/>
          </a:blip>
          <a:stretch>
            <a:fillRect/>
          </a:stretch>
        </p:blipFill>
        <p:spPr>
          <a:xfrm>
            <a:off x="5186000" y="1726025"/>
            <a:ext cx="3387175" cy="23039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Valgrind IR</a:t>
            </a:r>
            <a:endParaRPr sz="2800" b="1"/>
          </a:p>
        </p:txBody>
      </p:sp>
      <p:sp>
        <p:nvSpPr>
          <p:cNvPr id="366" name="Google Shape;366;p45"/>
          <p:cNvSpPr txBox="1">
            <a:spLocks noGrp="1"/>
          </p:cNvSpPr>
          <p:nvPr>
            <p:ph type="body" idx="1"/>
          </p:nvPr>
        </p:nvSpPr>
        <p:spPr>
          <a:xfrm>
            <a:off x="4907550" y="1558100"/>
            <a:ext cx="39012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Valgrind had an x86-specific,part D&amp;R, part C&amp;A, assembly-code-like IR in which the units of translation were basic blocks. Since then Valgrind has had anarchitecture-neutral, D&amp;R, </a:t>
            </a:r>
            <a:r>
              <a:rPr lang="en" sz="1500" b="1">
                <a:solidFill>
                  <a:schemeClr val="accent1"/>
                </a:solidFill>
              </a:rPr>
              <a:t>single-static-assignment (SSA)</a:t>
            </a:r>
            <a:r>
              <a:rPr lang="en" sz="1500" i="1"/>
              <a:t> </a:t>
            </a:r>
            <a:r>
              <a:rPr lang="en" sz="1500"/>
              <a:t>IR that is more similar to what might be used in a compiler. IR blocks are superblocks: single-entry, multiple-exit stretches of code.</a:t>
            </a:r>
            <a:endParaRPr/>
          </a:p>
          <a:p>
            <a:pPr marL="0" lvl="0" indent="0" algn="just" rtl="0">
              <a:spcBef>
                <a:spcPts val="1600"/>
              </a:spcBef>
              <a:spcAft>
                <a:spcPts val="0"/>
              </a:spcAft>
              <a:buNone/>
            </a:pPr>
            <a:endParaRPr/>
          </a:p>
          <a:p>
            <a:pPr marL="0" lvl="0" indent="0" algn="just" rtl="0">
              <a:spcBef>
                <a:spcPts val="1600"/>
              </a:spcBef>
              <a:spcAft>
                <a:spcPts val="1600"/>
              </a:spcAft>
              <a:buNone/>
            </a:pPr>
            <a:r>
              <a:rPr lang="en" sz="1000"/>
              <a:t>*</a:t>
            </a:r>
            <a:r>
              <a:rPr lang="en" sz="1000" u="sng">
                <a:solidFill>
                  <a:schemeClr val="hlink"/>
                </a:solidFill>
                <a:hlinkClick r:id="rId3"/>
              </a:rPr>
              <a:t>http://valgrind.org/docs/valgrind2007.pdf</a:t>
            </a:r>
            <a:r>
              <a:rPr lang="en" sz="1000"/>
              <a:t> </a:t>
            </a:r>
            <a:endParaRPr sz="1000"/>
          </a:p>
        </p:txBody>
      </p:sp>
      <p:pic>
        <p:nvPicPr>
          <p:cNvPr id="367" name="Google Shape;367;p45"/>
          <p:cNvPicPr preferRelativeResize="0"/>
          <p:nvPr/>
        </p:nvPicPr>
        <p:blipFill>
          <a:blip r:embed="rId4">
            <a:alphaModFix/>
          </a:blip>
          <a:stretch>
            <a:fillRect/>
          </a:stretch>
        </p:blipFill>
        <p:spPr>
          <a:xfrm>
            <a:off x="1297500" y="1615325"/>
            <a:ext cx="3417600" cy="31254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Single-Static-Assignment (SSA)</a:t>
            </a:r>
            <a:endParaRPr sz="2800" b="1"/>
          </a:p>
        </p:txBody>
      </p:sp>
      <p:sp>
        <p:nvSpPr>
          <p:cNvPr id="373" name="Google Shape;373;p46"/>
          <p:cNvSpPr txBox="1">
            <a:spLocks noGrp="1"/>
          </p:cNvSpPr>
          <p:nvPr>
            <p:ph type="body" idx="1"/>
          </p:nvPr>
        </p:nvSpPr>
        <p:spPr>
          <a:xfrm>
            <a:off x="1297500" y="1567550"/>
            <a:ext cx="48810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It is a property of an intermediate representation (IR), which requires that each variable is assigned exactly once, and every variable is defined before it is used. Existing variables in the original IR are split into versions, new variables typically indicated by the original name with a subscript in textbooks, so that every definition gets its own version. In SSA form, use-def chains are explicit and each contains a single element. </a:t>
            </a:r>
            <a:endParaRPr sz="1500"/>
          </a:p>
          <a:p>
            <a:pPr marL="0" lvl="0" indent="0" algn="just" rtl="0">
              <a:spcBef>
                <a:spcPts val="1600"/>
              </a:spcBef>
              <a:spcAft>
                <a:spcPts val="1600"/>
              </a:spcAft>
              <a:buNone/>
            </a:pPr>
            <a:r>
              <a:rPr lang="en" sz="1000"/>
              <a:t>*</a:t>
            </a:r>
            <a:r>
              <a:rPr lang="en" sz="1000" u="sng">
                <a:solidFill>
                  <a:schemeClr val="hlink"/>
                </a:solidFill>
                <a:hlinkClick r:id="rId3"/>
              </a:rPr>
              <a:t>https://en.wikipedia.org/wiki/Static_single_assignment_form</a:t>
            </a:r>
            <a:r>
              <a:rPr lang="en" sz="1000"/>
              <a:t> </a:t>
            </a:r>
            <a:endParaRPr sz="1000"/>
          </a:p>
        </p:txBody>
      </p:sp>
      <p:pic>
        <p:nvPicPr>
          <p:cNvPr id="374" name="Google Shape;374;p46"/>
          <p:cNvPicPr preferRelativeResize="0"/>
          <p:nvPr/>
        </p:nvPicPr>
        <p:blipFill>
          <a:blip r:embed="rId4">
            <a:alphaModFix/>
          </a:blip>
          <a:stretch>
            <a:fillRect/>
          </a:stretch>
        </p:blipFill>
        <p:spPr>
          <a:xfrm>
            <a:off x="6513275" y="1691875"/>
            <a:ext cx="1823125" cy="2531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7"/>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457200" lvl="0" indent="-431800" algn="ctr" rtl="0">
              <a:spcBef>
                <a:spcPts val="0"/>
              </a:spcBef>
              <a:spcAft>
                <a:spcPts val="0"/>
              </a:spcAft>
              <a:buClr>
                <a:schemeClr val="accent1"/>
              </a:buClr>
              <a:buSzPts val="3200"/>
              <a:buChar char="-"/>
            </a:pPr>
            <a:r>
              <a:rPr lang="en" b="1">
                <a:solidFill>
                  <a:schemeClr val="accent1"/>
                </a:solidFill>
              </a:rPr>
              <a:t>What is Taintgrind?</a:t>
            </a:r>
            <a:endParaRPr b="1">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Taintgrind</a:t>
            </a:r>
            <a:endParaRPr sz="2800" b="1"/>
          </a:p>
        </p:txBody>
      </p:sp>
      <p:sp>
        <p:nvSpPr>
          <p:cNvPr id="385" name="Google Shape;385;p4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Taintgrind is based on Valgrind's MemCheck and Flayer plugin.</a:t>
            </a:r>
            <a:endParaRPr sz="1500"/>
          </a:p>
          <a:p>
            <a:pPr marL="0" lvl="0" indent="0" algn="just" rtl="0">
              <a:spcBef>
                <a:spcPts val="1600"/>
              </a:spcBef>
              <a:spcAft>
                <a:spcPts val="0"/>
              </a:spcAft>
              <a:buNone/>
            </a:pPr>
            <a:r>
              <a:rPr lang="en" sz="1500"/>
              <a:t>Taintgrind borrows the bit-precise shadow memory from MemCheck and only propagates explicit data flow. This means that Taintgrind will not propagate taint in control structures such as if-else, for-loops and while-loops. Taintgrind will also not propagate taint in dereferenced tainted pointers.</a:t>
            </a:r>
            <a:endParaRPr sz="1500"/>
          </a:p>
          <a:p>
            <a:pPr marL="0" lvl="0" indent="0" algn="l" rtl="0">
              <a:spcBef>
                <a:spcPts val="1600"/>
              </a:spcBef>
              <a:spcAft>
                <a:spcPts val="0"/>
              </a:spcAft>
              <a:buNone/>
            </a:pPr>
            <a:r>
              <a:rPr lang="en" u="sng">
                <a:solidFill>
                  <a:schemeClr val="hlink"/>
                </a:solidFill>
                <a:hlinkClick r:id="rId3"/>
              </a:rPr>
              <a:t>http://valgrind.org/docs/memcheck2005.pdf</a:t>
            </a:r>
            <a:endParaRPr/>
          </a:p>
          <a:p>
            <a:pPr marL="0" lvl="0" indent="0" algn="l" rtl="0">
              <a:spcBef>
                <a:spcPts val="1600"/>
              </a:spcBef>
              <a:spcAft>
                <a:spcPts val="16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Taintgrind - Propagation Rules</a:t>
            </a:r>
            <a:endParaRPr sz="2800" b="1"/>
          </a:p>
        </p:txBody>
      </p:sp>
      <p:sp>
        <p:nvSpPr>
          <p:cNvPr id="391" name="Google Shape;391;p49"/>
          <p:cNvSpPr/>
          <p:nvPr/>
        </p:nvSpPr>
        <p:spPr>
          <a:xfrm>
            <a:off x="2947200" y="1725025"/>
            <a:ext cx="3249600" cy="22482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Clr>
                <a:schemeClr val="accent6"/>
              </a:buClr>
              <a:buSzPts val="1500"/>
              <a:buFont typeface="Lato"/>
              <a:buAutoNum type="arabicPeriod"/>
            </a:pPr>
            <a:r>
              <a:rPr lang="en" sz="1500">
                <a:solidFill>
                  <a:schemeClr val="accent6"/>
                </a:solidFill>
                <a:latin typeface="Lato"/>
                <a:ea typeface="Lato"/>
                <a:cs typeface="Lato"/>
                <a:sym typeface="Lato"/>
              </a:rPr>
              <a:t>The direct value is tainted</a:t>
            </a:r>
            <a:endParaRPr sz="1500">
              <a:solidFill>
                <a:schemeClr val="accent6"/>
              </a:solidFill>
              <a:latin typeface="Lato"/>
              <a:ea typeface="Lato"/>
              <a:cs typeface="Lato"/>
              <a:sym typeface="Lato"/>
            </a:endParaRPr>
          </a:p>
          <a:p>
            <a:pPr marL="457200" lvl="0" indent="-323850" algn="l" rtl="0">
              <a:lnSpc>
                <a:spcPct val="115000"/>
              </a:lnSpc>
              <a:spcBef>
                <a:spcPts val="0"/>
              </a:spcBef>
              <a:spcAft>
                <a:spcPts val="0"/>
              </a:spcAft>
              <a:buClr>
                <a:schemeClr val="accent6"/>
              </a:buClr>
              <a:buSzPts val="1500"/>
              <a:buFont typeface="Lato"/>
              <a:buAutoNum type="arabicPeriod"/>
            </a:pPr>
            <a:r>
              <a:rPr lang="en" sz="1500">
                <a:solidFill>
                  <a:schemeClr val="accent6"/>
                </a:solidFill>
                <a:latin typeface="Lato"/>
                <a:ea typeface="Lato"/>
                <a:cs typeface="Lato"/>
                <a:sym typeface="Lato"/>
              </a:rPr>
              <a:t>Indirect/Control flow</a:t>
            </a:r>
            <a:endParaRPr sz="1500">
              <a:solidFill>
                <a:schemeClr val="accent6"/>
              </a:solidFill>
              <a:latin typeface="Lato"/>
              <a:ea typeface="Lato"/>
              <a:cs typeface="Lato"/>
              <a:sym typeface="Lato"/>
            </a:endParaRPr>
          </a:p>
          <a:p>
            <a:pPr marL="457200" lvl="0" indent="-323850" algn="l" rtl="0">
              <a:lnSpc>
                <a:spcPct val="115000"/>
              </a:lnSpc>
              <a:spcBef>
                <a:spcPts val="0"/>
              </a:spcBef>
              <a:spcAft>
                <a:spcPts val="0"/>
              </a:spcAft>
              <a:buClr>
                <a:schemeClr val="accent6"/>
              </a:buClr>
              <a:buSzPts val="1500"/>
              <a:buFont typeface="Lato"/>
              <a:buAutoNum type="arabicPeriod"/>
            </a:pPr>
            <a:r>
              <a:rPr lang="en" sz="1500">
                <a:solidFill>
                  <a:schemeClr val="accent6"/>
                </a:solidFill>
                <a:latin typeface="Lato"/>
                <a:ea typeface="Lato"/>
                <a:cs typeface="Lato"/>
                <a:sym typeface="Lato"/>
              </a:rPr>
              <a:t>Address/Pointer relation</a:t>
            </a:r>
            <a:endParaRPr sz="1500">
              <a:solidFill>
                <a:schemeClr val="accent6"/>
              </a:solidFill>
            </a:endParaRPr>
          </a:p>
        </p:txBody>
      </p:sp>
      <p:cxnSp>
        <p:nvCxnSpPr>
          <p:cNvPr id="392" name="Google Shape;392;p49"/>
          <p:cNvCxnSpPr/>
          <p:nvPr/>
        </p:nvCxnSpPr>
        <p:spPr>
          <a:xfrm>
            <a:off x="3086400" y="3022375"/>
            <a:ext cx="2971200" cy="0"/>
          </a:xfrm>
          <a:prstGeom prst="straightConnector1">
            <a:avLst/>
          </a:prstGeom>
          <a:noFill/>
          <a:ln w="76200" cap="flat" cmpd="sng">
            <a:solidFill>
              <a:srgbClr val="FF0000"/>
            </a:solidFill>
            <a:prstDash val="solid"/>
            <a:round/>
            <a:headEnd type="none" w="med" len="med"/>
            <a:tailEnd type="none" w="med" len="med"/>
          </a:ln>
        </p:spPr>
      </p:cxnSp>
      <p:cxnSp>
        <p:nvCxnSpPr>
          <p:cNvPr id="393" name="Google Shape;393;p49"/>
          <p:cNvCxnSpPr/>
          <p:nvPr/>
        </p:nvCxnSpPr>
        <p:spPr>
          <a:xfrm>
            <a:off x="3086400" y="2773525"/>
            <a:ext cx="2971200" cy="0"/>
          </a:xfrm>
          <a:prstGeom prst="straightConnector1">
            <a:avLst/>
          </a:prstGeom>
          <a:noFill/>
          <a:ln w="76200"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1000"/>
                                        <p:tgtEl>
                                          <p:spTgt spid="39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92"/>
                                        </p:tgtEl>
                                        <p:attrNameLst>
                                          <p:attrName>style.visibility</p:attrName>
                                        </p:attrNameLst>
                                      </p:cBhvr>
                                      <p:to>
                                        <p:strVal val="visible"/>
                                      </p:to>
                                    </p:set>
                                    <p:animEffect transition="in" filter="fade">
                                      <p:cBhvr>
                                        <p:cTn id="11"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Taintgrind - Propagation Rules</a:t>
            </a:r>
            <a:endParaRPr sz="2800" b="1"/>
          </a:p>
        </p:txBody>
      </p:sp>
      <p:sp>
        <p:nvSpPr>
          <p:cNvPr id="399" name="Google Shape;399;p5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Char char="-"/>
            </a:pPr>
            <a:r>
              <a:rPr lang="en" sz="1500" b="1">
                <a:solidFill>
                  <a:schemeClr val="accent1"/>
                </a:solidFill>
              </a:rPr>
              <a:t>What are the Taintgrind propagation rules?</a:t>
            </a:r>
            <a:endParaRPr sz="1500" b="1">
              <a:solidFill>
                <a:schemeClr val="accent1"/>
              </a:solidFill>
            </a:endParaRPr>
          </a:p>
          <a:p>
            <a:pPr marL="0" lvl="0" indent="0" algn="just" rtl="0">
              <a:spcBef>
                <a:spcPts val="1600"/>
              </a:spcBef>
              <a:spcAft>
                <a:spcPts val="0"/>
              </a:spcAft>
              <a:buNone/>
            </a:pPr>
            <a:r>
              <a:rPr lang="en" sz="1500"/>
              <a:t>The granularity for the memory operation is 1 byte. </a:t>
            </a:r>
            <a:endParaRPr sz="1500"/>
          </a:p>
          <a:p>
            <a:pPr marL="0" lvl="0" indent="0" algn="just" rtl="0">
              <a:spcBef>
                <a:spcPts val="1600"/>
              </a:spcBef>
              <a:spcAft>
                <a:spcPts val="0"/>
              </a:spcAft>
              <a:buNone/>
            </a:pPr>
            <a:r>
              <a:rPr lang="en" sz="1500"/>
              <a:t>For the registry operation it is the size related to the operand.  Even if one byte is used there, the whole register will still be tainted. In such case, the Taintgrind is overtainting.</a:t>
            </a:r>
            <a:endParaRPr sz="1500"/>
          </a:p>
          <a:p>
            <a:pPr marL="0" lvl="0" indent="0" algn="just" rtl="0">
              <a:spcBef>
                <a:spcPts val="1600"/>
              </a:spcBef>
              <a:spcAft>
                <a:spcPts val="1600"/>
              </a:spcAft>
              <a:buNone/>
            </a:pPr>
            <a:r>
              <a:rPr lang="en" sz="1500"/>
              <a:t>However, because the Taintgrind is  handling first type, it is also under-tainting.</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Taintgrind - Propagation Rules</a:t>
            </a:r>
            <a:endParaRPr sz="2800" b="1"/>
          </a:p>
          <a:p>
            <a:pPr marL="0" lvl="0" indent="0" algn="l" rtl="0">
              <a:spcBef>
                <a:spcPts val="0"/>
              </a:spcBef>
              <a:spcAft>
                <a:spcPts val="0"/>
              </a:spcAft>
              <a:buNone/>
            </a:pPr>
            <a:endParaRPr/>
          </a:p>
        </p:txBody>
      </p:sp>
      <p:sp>
        <p:nvSpPr>
          <p:cNvPr id="405" name="Google Shape;405;p51"/>
          <p:cNvSpPr/>
          <p:nvPr/>
        </p:nvSpPr>
        <p:spPr>
          <a:xfrm>
            <a:off x="3403200" y="2148450"/>
            <a:ext cx="2922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3695400" y="2148450"/>
            <a:ext cx="2922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3987600" y="2148450"/>
            <a:ext cx="2922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1"/>
          <p:cNvSpPr/>
          <p:nvPr/>
        </p:nvSpPr>
        <p:spPr>
          <a:xfrm>
            <a:off x="4279800" y="2148450"/>
            <a:ext cx="2922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1"/>
          <p:cNvSpPr/>
          <p:nvPr/>
        </p:nvSpPr>
        <p:spPr>
          <a:xfrm>
            <a:off x="4572000" y="2148450"/>
            <a:ext cx="2922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1"/>
          <p:cNvSpPr/>
          <p:nvPr/>
        </p:nvSpPr>
        <p:spPr>
          <a:xfrm>
            <a:off x="4864200" y="2148450"/>
            <a:ext cx="2922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1"/>
          <p:cNvSpPr/>
          <p:nvPr/>
        </p:nvSpPr>
        <p:spPr>
          <a:xfrm>
            <a:off x="5156400" y="2148450"/>
            <a:ext cx="2922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1"/>
          <p:cNvSpPr/>
          <p:nvPr/>
        </p:nvSpPr>
        <p:spPr>
          <a:xfrm>
            <a:off x="5448600" y="2148450"/>
            <a:ext cx="292200" cy="8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 name="Google Shape;413;p51"/>
          <p:cNvCxnSpPr>
            <a:endCxn id="406" idx="2"/>
          </p:cNvCxnSpPr>
          <p:nvPr/>
        </p:nvCxnSpPr>
        <p:spPr>
          <a:xfrm rot="10800000" flipH="1">
            <a:off x="2915700" y="2995050"/>
            <a:ext cx="925800" cy="957600"/>
          </a:xfrm>
          <a:prstGeom prst="straightConnector1">
            <a:avLst/>
          </a:prstGeom>
          <a:noFill/>
          <a:ln w="38100" cap="flat" cmpd="sng">
            <a:solidFill>
              <a:srgbClr val="FF0000"/>
            </a:solidFill>
            <a:prstDash val="solid"/>
            <a:round/>
            <a:headEnd type="none" w="med" len="med"/>
            <a:tailEnd type="triangle" w="med" len="med"/>
          </a:ln>
        </p:spPr>
      </p:cxnSp>
      <p:cxnSp>
        <p:nvCxnSpPr>
          <p:cNvPr id="414" name="Google Shape;414;p51"/>
          <p:cNvCxnSpPr>
            <a:stCxn id="410" idx="2"/>
          </p:cNvCxnSpPr>
          <p:nvPr/>
        </p:nvCxnSpPr>
        <p:spPr>
          <a:xfrm>
            <a:off x="5010300" y="2995050"/>
            <a:ext cx="974700" cy="868500"/>
          </a:xfrm>
          <a:prstGeom prst="straightConnector1">
            <a:avLst/>
          </a:prstGeom>
          <a:noFill/>
          <a:ln w="38100" cap="flat" cmpd="sng">
            <a:solidFill>
              <a:srgbClr val="FF0000"/>
            </a:solidFill>
            <a:prstDash val="solid"/>
            <a:round/>
            <a:headEnd type="none" w="med" len="med"/>
            <a:tailEnd type="triangle" w="med" len="med"/>
          </a:ln>
        </p:spPr>
      </p:cxnSp>
      <p:sp>
        <p:nvSpPr>
          <p:cNvPr id="415" name="Google Shape;415;p51"/>
          <p:cNvSpPr txBox="1"/>
          <p:nvPr/>
        </p:nvSpPr>
        <p:spPr>
          <a:xfrm>
            <a:off x="2549475" y="3205100"/>
            <a:ext cx="853800" cy="3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Lato"/>
                <a:ea typeface="Lato"/>
                <a:cs typeface="Lato"/>
                <a:sym typeface="Lato"/>
              </a:rPr>
              <a:t>WRITE</a:t>
            </a:r>
            <a:endParaRPr b="1">
              <a:solidFill>
                <a:schemeClr val="lt1"/>
              </a:solidFill>
              <a:latin typeface="Lato"/>
              <a:ea typeface="Lato"/>
              <a:cs typeface="Lato"/>
              <a:sym typeface="Lato"/>
            </a:endParaRPr>
          </a:p>
        </p:txBody>
      </p:sp>
      <p:sp>
        <p:nvSpPr>
          <p:cNvPr id="416" name="Google Shape;416;p51"/>
          <p:cNvSpPr/>
          <p:nvPr/>
        </p:nvSpPr>
        <p:spPr>
          <a:xfrm>
            <a:off x="3386100" y="2126650"/>
            <a:ext cx="2381100" cy="868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1"/>
          <p:cNvSpPr/>
          <p:nvPr/>
        </p:nvSpPr>
        <p:spPr>
          <a:xfrm>
            <a:off x="3695400" y="2148450"/>
            <a:ext cx="292200" cy="846600"/>
          </a:xfrm>
          <a:prstGeom prst="rect">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1"/>
          <p:cNvSpPr txBox="1"/>
          <p:nvPr/>
        </p:nvSpPr>
        <p:spPr>
          <a:xfrm>
            <a:off x="5740800" y="3205100"/>
            <a:ext cx="853800" cy="3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Lato"/>
                <a:ea typeface="Lato"/>
                <a:cs typeface="Lato"/>
                <a:sym typeface="Lato"/>
              </a:rPr>
              <a:t>READ</a:t>
            </a:r>
            <a:endParaRPr b="1">
              <a:solidFill>
                <a:schemeClr val="lt1"/>
              </a:solidFill>
              <a:latin typeface="Lato"/>
              <a:ea typeface="Lato"/>
              <a:cs typeface="Lato"/>
              <a:sym typeface="Lato"/>
            </a:endParaRPr>
          </a:p>
        </p:txBody>
      </p:sp>
      <p:sp>
        <p:nvSpPr>
          <p:cNvPr id="419" name="Google Shape;419;p51"/>
          <p:cNvSpPr txBox="1"/>
          <p:nvPr/>
        </p:nvSpPr>
        <p:spPr>
          <a:xfrm>
            <a:off x="3152250" y="1406525"/>
            <a:ext cx="28488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Lato"/>
                <a:ea typeface="Lato"/>
                <a:cs typeface="Lato"/>
                <a:sym typeface="Lato"/>
              </a:rPr>
              <a:t>Overtainting bit-byte operation</a:t>
            </a:r>
            <a:endParaRPr sz="1500">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1000"/>
                                        <p:tgtEl>
                                          <p:spTgt spid="4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6"/>
                                        </p:tgtEl>
                                        <p:attrNameLst>
                                          <p:attrName>style.visibility</p:attrName>
                                        </p:attrNameLst>
                                      </p:cBhvr>
                                      <p:to>
                                        <p:strVal val="visible"/>
                                      </p:to>
                                    </p:set>
                                    <p:animEffect transition="in" filter="fade">
                                      <p:cBhvr>
                                        <p:cTn id="12" dur="1000"/>
                                        <p:tgtEl>
                                          <p:spTgt spid="4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4"/>
                                        </p:tgtEl>
                                        <p:attrNameLst>
                                          <p:attrName>style.visibility</p:attrName>
                                        </p:attrNameLst>
                                      </p:cBhvr>
                                      <p:to>
                                        <p:strVal val="visible"/>
                                      </p:to>
                                    </p:set>
                                    <p:animEffect transition="in" filter="fade">
                                      <p:cBhvr>
                                        <p:cTn id="17" dur="1000"/>
                                        <p:tgtEl>
                                          <p:spTgt spid="414"/>
                                        </p:tgtEl>
                                      </p:cBhvr>
                                    </p:animEffect>
                                  </p:childTnLst>
                                </p:cTn>
                              </p:par>
                              <p:par>
                                <p:cTn id="18" presetID="10" presetClass="entr" presetSubtype="0" fill="hold" nodeType="withEffect">
                                  <p:stCondLst>
                                    <p:cond delay="0"/>
                                  </p:stCondLst>
                                  <p:childTnLst>
                                    <p:set>
                                      <p:cBhvr>
                                        <p:cTn id="19" dur="1" fill="hold">
                                          <p:stCondLst>
                                            <p:cond delay="0"/>
                                          </p:stCondLst>
                                        </p:cTn>
                                        <p:tgtEl>
                                          <p:spTgt spid="418"/>
                                        </p:tgtEl>
                                        <p:attrNameLst>
                                          <p:attrName>style.visibility</p:attrName>
                                        </p:attrNameLst>
                                      </p:cBhvr>
                                      <p:to>
                                        <p:strVal val="visible"/>
                                      </p:to>
                                    </p:set>
                                    <p:animEffect transition="in" filter="fade">
                                      <p:cBhvr>
                                        <p:cTn id="20" dur="10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Crash </a:t>
            </a:r>
            <a:r>
              <a:rPr lang="en" sz="1600"/>
              <a:t>Analysis with Reverse Taint</a:t>
            </a:r>
            <a:endParaRPr sz="1600"/>
          </a:p>
        </p:txBody>
      </p:sp>
      <p:sp>
        <p:nvSpPr>
          <p:cNvPr id="149" name="Google Shape;149;p16"/>
          <p:cNvSpPr txBox="1">
            <a:spLocks noGrp="1"/>
          </p:cNvSpPr>
          <p:nvPr>
            <p:ph type="body" idx="1"/>
          </p:nvPr>
        </p:nvSpPr>
        <p:spPr>
          <a:xfrm>
            <a:off x="1297500" y="1262100"/>
            <a:ext cx="7504800" cy="3216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Char char="-"/>
            </a:pPr>
            <a:r>
              <a:rPr lang="en" sz="1500" b="1">
                <a:solidFill>
                  <a:schemeClr val="accent1"/>
                </a:solidFill>
              </a:rPr>
              <a:t>What is a crash?</a:t>
            </a:r>
            <a:endParaRPr sz="1500" b="1">
              <a:solidFill>
                <a:schemeClr val="accent1"/>
              </a:solidFill>
            </a:endParaRPr>
          </a:p>
          <a:p>
            <a:pPr marL="0" lvl="0" indent="0" algn="just" rtl="0">
              <a:spcBef>
                <a:spcPts val="1600"/>
              </a:spcBef>
              <a:spcAft>
                <a:spcPts val="0"/>
              </a:spcAft>
              <a:buNone/>
            </a:pPr>
            <a:r>
              <a:rPr lang="en" sz="1500" i="1"/>
              <a:t>Crash, or system crash, occurs when a computer program (...) stops functioning properly and exits.</a:t>
            </a:r>
            <a:r>
              <a:rPr lang="en" sz="1500"/>
              <a:t> *</a:t>
            </a:r>
            <a:endParaRPr sz="1500"/>
          </a:p>
          <a:p>
            <a:pPr marL="0" lvl="0" indent="0" algn="just" rtl="0">
              <a:spcBef>
                <a:spcPts val="1600"/>
              </a:spcBef>
              <a:spcAft>
                <a:spcPts val="0"/>
              </a:spcAft>
              <a:buNone/>
            </a:pPr>
            <a:r>
              <a:rPr lang="en" sz="1500" i="1"/>
              <a:t>An application typically crashes when it performs an operation that is not allowed by the operating system. The operating system then triggers an exception or signal in the application. Unix applications traditionally responded to the signal by dumping core. *</a:t>
            </a:r>
            <a:endParaRPr sz="1500" i="1"/>
          </a:p>
          <a:p>
            <a:pPr marL="457200" lvl="0" indent="-323850" algn="l" rtl="0">
              <a:spcBef>
                <a:spcPts val="1600"/>
              </a:spcBef>
              <a:spcAft>
                <a:spcPts val="0"/>
              </a:spcAft>
              <a:buClr>
                <a:schemeClr val="accent1"/>
              </a:buClr>
              <a:buSzPts val="1500"/>
              <a:buChar char="-"/>
            </a:pPr>
            <a:r>
              <a:rPr lang="en" sz="1500" b="1">
                <a:solidFill>
                  <a:schemeClr val="accent1"/>
                </a:solidFill>
              </a:rPr>
              <a:t>Why is it important to identify a crash?</a:t>
            </a:r>
            <a:endParaRPr sz="1500" b="1">
              <a:solidFill>
                <a:schemeClr val="accent1"/>
              </a:solidFill>
            </a:endParaRPr>
          </a:p>
          <a:p>
            <a:pPr marL="0" lvl="0" indent="0" algn="just" rtl="0">
              <a:spcBef>
                <a:spcPts val="1600"/>
              </a:spcBef>
              <a:spcAft>
                <a:spcPts val="0"/>
              </a:spcAft>
              <a:buNone/>
            </a:pPr>
            <a:r>
              <a:rPr lang="en" sz="1500"/>
              <a:t>“</a:t>
            </a:r>
            <a:r>
              <a:rPr lang="en" sz="1500" i="1"/>
              <a:t>performs an operation that is </a:t>
            </a:r>
            <a:r>
              <a:rPr lang="en" sz="1500" b="1" i="1"/>
              <a:t>not allowed</a:t>
            </a:r>
            <a:r>
              <a:rPr lang="en" sz="1500"/>
              <a:t>”. This indicate that inside the application a bug exists. When the crash is identified and recurrent the bug can be found.</a:t>
            </a:r>
            <a:endParaRPr sz="1500"/>
          </a:p>
          <a:p>
            <a:pPr marL="0" lvl="0" indent="0" algn="just" rtl="0">
              <a:spcBef>
                <a:spcPts val="1600"/>
              </a:spcBef>
              <a:spcAft>
                <a:spcPts val="1600"/>
              </a:spcAft>
              <a:buNone/>
            </a:pPr>
            <a:r>
              <a:rPr lang="en" sz="1000" i="1"/>
              <a:t>*https://en.wikipedia.org/wiki/Crash_(computing)</a:t>
            </a:r>
            <a:endParaRPr sz="1000" i="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2"/>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Taintgrind</a:t>
            </a:r>
            <a:endParaRPr sz="2800" b="1"/>
          </a:p>
          <a:p>
            <a:pPr marL="0" lvl="0" indent="0" algn="l" rtl="0">
              <a:spcBef>
                <a:spcPts val="0"/>
              </a:spcBef>
              <a:spcAft>
                <a:spcPts val="0"/>
              </a:spcAft>
              <a:buNone/>
            </a:pPr>
            <a:endParaRPr/>
          </a:p>
        </p:txBody>
      </p:sp>
      <p:sp>
        <p:nvSpPr>
          <p:cNvPr id="425" name="Google Shape;425;p52"/>
          <p:cNvSpPr txBox="1">
            <a:spLocks noGrp="1"/>
          </p:cNvSpPr>
          <p:nvPr>
            <p:ph type="body" idx="1"/>
          </p:nvPr>
        </p:nvSpPr>
        <p:spPr>
          <a:xfrm>
            <a:off x="668675" y="1597700"/>
            <a:ext cx="3798900" cy="2415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Here is the example of logs and how the taint is propagated over the file.</a:t>
            </a:r>
            <a:endParaRPr sz="1500"/>
          </a:p>
          <a:p>
            <a:pPr marL="0" lvl="0" indent="0" algn="just" rtl="0">
              <a:spcBef>
                <a:spcPts val="1600"/>
              </a:spcBef>
              <a:spcAft>
                <a:spcPts val="0"/>
              </a:spcAft>
              <a:buNone/>
            </a:pPr>
            <a:r>
              <a:rPr lang="en" sz="1500"/>
              <a:t>The job is to find all the patch from the end of the file to the beginning.</a:t>
            </a:r>
            <a:endParaRPr sz="1500"/>
          </a:p>
          <a:p>
            <a:pPr marL="0" lvl="0" indent="0" algn="just" rtl="0">
              <a:spcBef>
                <a:spcPts val="1600"/>
              </a:spcBef>
              <a:spcAft>
                <a:spcPts val="0"/>
              </a:spcAft>
              <a:buNone/>
            </a:pPr>
            <a:r>
              <a:rPr lang="en" sz="1500"/>
              <a:t>One instruction can be tainted with multiple input.</a:t>
            </a:r>
            <a:endParaRPr sz="15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426" name="Google Shape;426;p52"/>
          <p:cNvPicPr preferRelativeResize="0"/>
          <p:nvPr/>
        </p:nvPicPr>
        <p:blipFill>
          <a:blip r:embed="rId3">
            <a:alphaModFix/>
          </a:blip>
          <a:stretch>
            <a:fillRect/>
          </a:stretch>
        </p:blipFill>
        <p:spPr>
          <a:xfrm>
            <a:off x="4447125" y="1597699"/>
            <a:ext cx="4377324" cy="2585975"/>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Taintgrind</a:t>
            </a:r>
            <a:endParaRPr sz="2800" b="1"/>
          </a:p>
        </p:txBody>
      </p:sp>
      <p:sp>
        <p:nvSpPr>
          <p:cNvPr id="432" name="Google Shape;432;p53"/>
          <p:cNvSpPr txBox="1">
            <a:spLocks noGrp="1"/>
          </p:cNvSpPr>
          <p:nvPr>
            <p:ph type="body" idx="1"/>
          </p:nvPr>
        </p:nvSpPr>
        <p:spPr>
          <a:xfrm>
            <a:off x="938400" y="1367000"/>
            <a:ext cx="7267200" cy="2057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The original Taintgrind was not useful for the purpose of the reverse taint. It was missing a few parts.</a:t>
            </a:r>
            <a:endParaRPr sz="1500"/>
          </a:p>
          <a:p>
            <a:pPr marL="457200" lvl="0" indent="-323850" algn="just" rtl="0">
              <a:spcBef>
                <a:spcPts val="1600"/>
              </a:spcBef>
              <a:spcAft>
                <a:spcPts val="0"/>
              </a:spcAft>
              <a:buClr>
                <a:schemeClr val="accent1"/>
              </a:buClr>
              <a:buSzPts val="1500"/>
              <a:buChar char="-"/>
            </a:pPr>
            <a:r>
              <a:rPr lang="en" sz="1500" b="1">
                <a:solidFill>
                  <a:schemeClr val="accent1"/>
                </a:solidFill>
              </a:rPr>
              <a:t>What was changed?</a:t>
            </a:r>
            <a:endParaRPr sz="1500" b="1">
              <a:solidFill>
                <a:schemeClr val="accent1"/>
              </a:solidFill>
            </a:endParaRPr>
          </a:p>
          <a:p>
            <a:pPr marL="0" lvl="0" indent="0" algn="just" rtl="0">
              <a:lnSpc>
                <a:spcPct val="100000"/>
              </a:lnSpc>
              <a:spcBef>
                <a:spcPts val="1600"/>
              </a:spcBef>
              <a:spcAft>
                <a:spcPts val="0"/>
              </a:spcAft>
              <a:buNone/>
            </a:pPr>
            <a:r>
              <a:rPr lang="en" sz="1500"/>
              <a:t>The “Read” function was not showing the size of data that was read.</a:t>
            </a:r>
            <a:endParaRPr sz="1500"/>
          </a:p>
          <a:p>
            <a:pPr marL="0" lvl="0" indent="0" algn="just" rtl="0">
              <a:lnSpc>
                <a:spcPct val="100000"/>
              </a:lnSpc>
              <a:spcBef>
                <a:spcPts val="0"/>
              </a:spcBef>
              <a:spcAft>
                <a:spcPts val="0"/>
              </a:spcAft>
              <a:buNone/>
            </a:pPr>
            <a:r>
              <a:rPr lang="en" sz="1500"/>
              <a:t>The “Load” and “Store” functions were also not presenting the size of the operation. </a:t>
            </a:r>
            <a:endParaRPr sz="1500"/>
          </a:p>
          <a:p>
            <a:pPr marL="0" lvl="0" indent="0" algn="just" rtl="0">
              <a:spcBef>
                <a:spcPts val="0"/>
              </a:spcBef>
              <a:spcAft>
                <a:spcPts val="1600"/>
              </a:spcAft>
              <a:buNone/>
            </a:pPr>
            <a:endParaRPr sz="1500"/>
          </a:p>
        </p:txBody>
      </p:sp>
      <p:pic>
        <p:nvPicPr>
          <p:cNvPr id="433" name="Google Shape;433;p53"/>
          <p:cNvPicPr preferRelativeResize="0"/>
          <p:nvPr/>
        </p:nvPicPr>
        <p:blipFill rotWithShape="1">
          <a:blip r:embed="rId3">
            <a:alphaModFix/>
          </a:blip>
          <a:srcRect t="2276"/>
          <a:stretch/>
        </p:blipFill>
        <p:spPr>
          <a:xfrm>
            <a:off x="938375" y="3243200"/>
            <a:ext cx="7267226" cy="1578225"/>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819150" y="6932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Taintgrind</a:t>
            </a:r>
            <a:endParaRPr sz="2800" b="1"/>
          </a:p>
        </p:txBody>
      </p:sp>
      <p:pic>
        <p:nvPicPr>
          <p:cNvPr id="439" name="Google Shape;439;p54"/>
          <p:cNvPicPr preferRelativeResize="0"/>
          <p:nvPr/>
        </p:nvPicPr>
        <p:blipFill>
          <a:blip r:embed="rId3">
            <a:alphaModFix/>
          </a:blip>
          <a:stretch>
            <a:fillRect/>
          </a:stretch>
        </p:blipFill>
        <p:spPr>
          <a:xfrm>
            <a:off x="1297500" y="1307850"/>
            <a:ext cx="7234500" cy="3530850"/>
          </a:xfrm>
          <a:prstGeom prst="rect">
            <a:avLst/>
          </a:prstGeom>
          <a:noFill/>
          <a:ln w="9525" cap="flat" cmpd="sng">
            <a:solidFill>
              <a:schemeClr val="accent1"/>
            </a:solidFill>
            <a:prstDash val="solid"/>
            <a:round/>
            <a:headEnd type="none" w="sm" len="sm"/>
            <a:tailEnd type="none" w="sm" len="sm"/>
          </a:ln>
        </p:spPr>
      </p:pic>
      <p:sp>
        <p:nvSpPr>
          <p:cNvPr id="440" name="Google Shape;440;p54"/>
          <p:cNvSpPr/>
          <p:nvPr/>
        </p:nvSpPr>
        <p:spPr>
          <a:xfrm>
            <a:off x="4064950" y="1701350"/>
            <a:ext cx="2254500" cy="4443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rPr>
              <a:t>Tracked variables</a:t>
            </a:r>
            <a:endParaRPr>
              <a:solidFill>
                <a:schemeClr val="accent5"/>
              </a:solidFill>
            </a:endParaRPr>
          </a:p>
        </p:txBody>
      </p:sp>
      <p:sp>
        <p:nvSpPr>
          <p:cNvPr id="441" name="Google Shape;441;p54"/>
          <p:cNvSpPr/>
          <p:nvPr/>
        </p:nvSpPr>
        <p:spPr>
          <a:xfrm>
            <a:off x="5474550" y="3990975"/>
            <a:ext cx="2254500" cy="4443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rPr>
              <a:t>Reported crash</a:t>
            </a:r>
            <a:endParaRPr>
              <a:solidFill>
                <a:schemeClr val="accent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5"/>
          <p:cNvSpPr txBox="1">
            <a:spLocks noGrp="1"/>
          </p:cNvSpPr>
          <p:nvPr>
            <p:ph type="title"/>
          </p:nvPr>
        </p:nvSpPr>
        <p:spPr>
          <a:xfrm>
            <a:off x="819150" y="3884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GDB</a:t>
            </a:r>
            <a:endParaRPr sz="2800" b="1"/>
          </a:p>
        </p:txBody>
      </p:sp>
      <p:pic>
        <p:nvPicPr>
          <p:cNvPr id="447" name="Google Shape;447;p55"/>
          <p:cNvPicPr preferRelativeResize="0"/>
          <p:nvPr/>
        </p:nvPicPr>
        <p:blipFill>
          <a:blip r:embed="rId3">
            <a:alphaModFix/>
          </a:blip>
          <a:stretch>
            <a:fillRect/>
          </a:stretch>
        </p:blipFill>
        <p:spPr>
          <a:xfrm>
            <a:off x="1297500" y="888775"/>
            <a:ext cx="5122575" cy="3945825"/>
          </a:xfrm>
          <a:prstGeom prst="rect">
            <a:avLst/>
          </a:prstGeom>
          <a:noFill/>
          <a:ln>
            <a:noFill/>
          </a:ln>
        </p:spPr>
      </p:pic>
      <p:sp>
        <p:nvSpPr>
          <p:cNvPr id="448" name="Google Shape;448;p55"/>
          <p:cNvSpPr/>
          <p:nvPr/>
        </p:nvSpPr>
        <p:spPr>
          <a:xfrm>
            <a:off x="4572000" y="3233625"/>
            <a:ext cx="2610900" cy="989100"/>
          </a:xfrm>
          <a:prstGeom prst="leftArrowCallout">
            <a:avLst>
              <a:gd name="adj1" fmla="val 34679"/>
              <a:gd name="adj2" fmla="val 25000"/>
              <a:gd name="adj3" fmla="val 61434"/>
              <a:gd name="adj4" fmla="val 6497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rPr>
              <a:t>Function where the crash occurred</a:t>
            </a:r>
            <a:endParaRPr>
              <a:solidFill>
                <a:schemeClr val="accent5"/>
              </a:solidFill>
            </a:endParaRPr>
          </a:p>
        </p:txBody>
      </p:sp>
      <p:sp>
        <p:nvSpPr>
          <p:cNvPr id="449" name="Google Shape;449;p55"/>
          <p:cNvSpPr/>
          <p:nvPr/>
        </p:nvSpPr>
        <p:spPr>
          <a:xfrm>
            <a:off x="4313700" y="1256550"/>
            <a:ext cx="2922000" cy="874500"/>
          </a:xfrm>
          <a:prstGeom prst="upArrowCallout">
            <a:avLst>
              <a:gd name="adj1" fmla="val 25000"/>
              <a:gd name="adj2" fmla="val 25000"/>
              <a:gd name="adj3" fmla="val 25000"/>
              <a:gd name="adj4" fmla="val 6497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Instruction that caused the crash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6"/>
          <p:cNvSpPr txBox="1">
            <a:spLocks noGrp="1"/>
          </p:cNvSpPr>
          <p:nvPr>
            <p:ph type="title"/>
          </p:nvPr>
        </p:nvSpPr>
        <p:spPr>
          <a:xfrm>
            <a:off x="819150" y="6170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t>GDB</a:t>
            </a:r>
            <a:endParaRPr sz="2800" b="1" dirty="0"/>
          </a:p>
        </p:txBody>
      </p:sp>
      <p:pic>
        <p:nvPicPr>
          <p:cNvPr id="455" name="Google Shape;455;p56"/>
          <p:cNvPicPr preferRelativeResize="0"/>
          <p:nvPr/>
        </p:nvPicPr>
        <p:blipFill rotWithShape="1">
          <a:blip r:embed="rId3">
            <a:alphaModFix/>
          </a:blip>
          <a:srcRect t="2286"/>
          <a:stretch/>
        </p:blipFill>
        <p:spPr>
          <a:xfrm>
            <a:off x="1409600" y="1232050"/>
            <a:ext cx="6426925" cy="3172350"/>
          </a:xfrm>
          <a:prstGeom prst="rect">
            <a:avLst/>
          </a:prstGeom>
          <a:noFill/>
          <a:ln>
            <a:noFill/>
          </a:ln>
        </p:spPr>
      </p:pic>
      <p:sp>
        <p:nvSpPr>
          <p:cNvPr id="456" name="Google Shape;456;p56"/>
          <p:cNvSpPr/>
          <p:nvPr/>
        </p:nvSpPr>
        <p:spPr>
          <a:xfrm>
            <a:off x="5003625" y="1449975"/>
            <a:ext cx="2505900" cy="12405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dirty="0">
                <a:solidFill>
                  <a:schemeClr val="accent6">
                    <a:lumMod val="75000"/>
                  </a:schemeClr>
                </a:solidFill>
                <a:highlight>
                  <a:schemeClr val="accent3"/>
                </a:highlight>
              </a:rPr>
              <a:t>The crash occurred with the reference to the address that is a sum of RBX and RCX</a:t>
            </a:r>
            <a:endParaRPr dirty="0">
              <a:solidFill>
                <a:schemeClr val="accent6">
                  <a:lumMod val="75000"/>
                </a:schemeClr>
              </a:solidFill>
              <a:highlight>
                <a:schemeClr val="accent3"/>
              </a:highlight>
            </a:endParaRPr>
          </a:p>
        </p:txBody>
      </p:sp>
      <p:cxnSp>
        <p:nvCxnSpPr>
          <p:cNvPr id="457" name="Google Shape;457;p56"/>
          <p:cNvCxnSpPr/>
          <p:nvPr/>
        </p:nvCxnSpPr>
        <p:spPr>
          <a:xfrm rot="10800000">
            <a:off x="3520209" y="1567175"/>
            <a:ext cx="1500300" cy="192900"/>
          </a:xfrm>
          <a:prstGeom prst="straightConnector1">
            <a:avLst/>
          </a:prstGeom>
          <a:noFill/>
          <a:ln w="38100" cap="flat" cmpd="sng">
            <a:solidFill>
              <a:schemeClr val="accent3"/>
            </a:solidFill>
            <a:prstDash val="solid"/>
            <a:round/>
            <a:headEnd type="none" w="med" len="med"/>
            <a:tailEnd type="triangle" w="med" len="med"/>
          </a:ln>
        </p:spPr>
      </p:cxnSp>
      <p:cxnSp>
        <p:nvCxnSpPr>
          <p:cNvPr id="458" name="Google Shape;458;p56"/>
          <p:cNvCxnSpPr/>
          <p:nvPr/>
        </p:nvCxnSpPr>
        <p:spPr>
          <a:xfrm rot="10800000">
            <a:off x="2783925" y="1711250"/>
            <a:ext cx="2228100" cy="149400"/>
          </a:xfrm>
          <a:prstGeom prst="straightConnector1">
            <a:avLst/>
          </a:prstGeom>
          <a:noFill/>
          <a:ln w="38100" cap="flat" cmpd="sng">
            <a:solidFill>
              <a:schemeClr val="accent3"/>
            </a:solidFill>
            <a:prstDash val="solid"/>
            <a:round/>
            <a:headEnd type="none" w="med" len="med"/>
            <a:tailEnd type="triangle" w="med" len="med"/>
          </a:ln>
        </p:spPr>
      </p:cxnSp>
      <p:pic>
        <p:nvPicPr>
          <p:cNvPr id="459" name="Google Shape;459;p56"/>
          <p:cNvPicPr preferRelativeResize="0"/>
          <p:nvPr/>
        </p:nvPicPr>
        <p:blipFill rotWithShape="1">
          <a:blip r:embed="rId4">
            <a:alphaModFix/>
          </a:blip>
          <a:srcRect l="675" t="17396"/>
          <a:stretch/>
        </p:blipFill>
        <p:spPr>
          <a:xfrm>
            <a:off x="1010200" y="3025350"/>
            <a:ext cx="7123600" cy="2911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Taintgrind</a:t>
            </a:r>
            <a:endParaRPr sz="2800" b="1"/>
          </a:p>
        </p:txBody>
      </p:sp>
      <p:sp>
        <p:nvSpPr>
          <p:cNvPr id="465" name="Google Shape;465;p57"/>
          <p:cNvSpPr txBox="1"/>
          <p:nvPr/>
        </p:nvSpPr>
        <p:spPr>
          <a:xfrm>
            <a:off x="1297500" y="1368450"/>
            <a:ext cx="7371600" cy="27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Courier New"/>
                <a:ea typeface="Courier New"/>
                <a:cs typeface="Courier New"/>
                <a:sym typeface="Courier New"/>
              </a:rPr>
              <a:t>./valgrind/build/bin/valgrind </a:t>
            </a:r>
            <a:endParaRPr sz="1800">
              <a:solidFill>
                <a:schemeClr val="accent5"/>
              </a:solidFill>
              <a:latin typeface="Courier New"/>
              <a:ea typeface="Courier New"/>
              <a:cs typeface="Courier New"/>
              <a:sym typeface="Courier New"/>
            </a:endParaRPr>
          </a:p>
          <a:p>
            <a:pPr marL="457200" lvl="0" indent="0" algn="l" rtl="0">
              <a:spcBef>
                <a:spcPts val="0"/>
              </a:spcBef>
              <a:spcAft>
                <a:spcPts val="0"/>
              </a:spcAft>
              <a:buNone/>
            </a:pPr>
            <a:r>
              <a:rPr lang="en" sz="1800">
                <a:solidFill>
                  <a:schemeClr val="accent5"/>
                </a:solidFill>
                <a:latin typeface="Courier New"/>
                <a:ea typeface="Courier New"/>
                <a:cs typeface="Courier New"/>
                <a:sym typeface="Courier New"/>
              </a:rPr>
              <a:t>--tool=taintgrind --file-filter=/work/presentation/crash1.ctm --compact=yes </a:t>
            </a:r>
            <a:endParaRPr sz="1800">
              <a:solidFill>
                <a:schemeClr val="accent5"/>
              </a:solidFill>
              <a:latin typeface="Courier New"/>
              <a:ea typeface="Courier New"/>
              <a:cs typeface="Courier New"/>
              <a:sym typeface="Courier New"/>
            </a:endParaRPr>
          </a:p>
          <a:p>
            <a:pPr marL="457200" lvl="0" indent="0" algn="l" rtl="0">
              <a:spcBef>
                <a:spcPts val="0"/>
              </a:spcBef>
              <a:spcAft>
                <a:spcPts val="0"/>
              </a:spcAft>
              <a:buNone/>
            </a:pPr>
            <a:r>
              <a:rPr lang="en" sz="1800">
                <a:solidFill>
                  <a:schemeClr val="accent5"/>
                </a:solidFill>
                <a:latin typeface="Courier New"/>
                <a:ea typeface="Courier New"/>
                <a:cs typeface="Courier New"/>
                <a:sym typeface="Courier New"/>
              </a:rPr>
              <a:t>--taint-start=0 </a:t>
            </a:r>
            <a:endParaRPr sz="1800">
              <a:solidFill>
                <a:schemeClr val="accent5"/>
              </a:solidFill>
              <a:latin typeface="Courier New"/>
              <a:ea typeface="Courier New"/>
              <a:cs typeface="Courier New"/>
              <a:sym typeface="Courier New"/>
            </a:endParaRPr>
          </a:p>
          <a:p>
            <a:pPr marL="457200" lvl="0" indent="0" algn="l" rtl="0">
              <a:spcBef>
                <a:spcPts val="0"/>
              </a:spcBef>
              <a:spcAft>
                <a:spcPts val="0"/>
              </a:spcAft>
              <a:buNone/>
            </a:pPr>
            <a:r>
              <a:rPr lang="en" sz="1800">
                <a:solidFill>
                  <a:schemeClr val="accent5"/>
                </a:solidFill>
                <a:latin typeface="Courier New"/>
                <a:ea typeface="Courier New"/>
                <a:cs typeface="Courier New"/>
                <a:sym typeface="Courier New"/>
              </a:rPr>
              <a:t>--taint-len=196  </a:t>
            </a:r>
            <a:endParaRPr sz="1800">
              <a:solidFill>
                <a:schemeClr val="accent5"/>
              </a:solidFill>
              <a:latin typeface="Courier New"/>
              <a:ea typeface="Courier New"/>
              <a:cs typeface="Courier New"/>
              <a:sym typeface="Courier New"/>
            </a:endParaRPr>
          </a:p>
          <a:p>
            <a:pPr marL="457200" lvl="0" indent="0" algn="l" rtl="0">
              <a:spcBef>
                <a:spcPts val="0"/>
              </a:spcBef>
              <a:spcAft>
                <a:spcPts val="0"/>
              </a:spcAft>
              <a:buNone/>
            </a:pPr>
            <a:r>
              <a:rPr lang="en" sz="1800">
                <a:solidFill>
                  <a:schemeClr val="accent5"/>
                </a:solidFill>
                <a:latin typeface="Courier New"/>
                <a:ea typeface="Courier New"/>
                <a:cs typeface="Courier New"/>
                <a:sym typeface="Courier New"/>
              </a:rPr>
              <a:t>-- ./OpenCTM-1.0.3-Native/tools/ctmconv /work/presentation/crash1.ctm /tmp/x.stl</a:t>
            </a:r>
            <a:endParaRPr sz="1800">
              <a:solidFill>
                <a:schemeClr val="accent5"/>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Taintgrind</a:t>
            </a:r>
            <a:endParaRPr sz="2800" b="1"/>
          </a:p>
        </p:txBody>
      </p:sp>
      <p:sp>
        <p:nvSpPr>
          <p:cNvPr id="471" name="Google Shape;471;p58"/>
          <p:cNvSpPr txBox="1">
            <a:spLocks noGrp="1"/>
          </p:cNvSpPr>
          <p:nvPr>
            <p:ph type="body" idx="1"/>
          </p:nvPr>
        </p:nvSpPr>
        <p:spPr>
          <a:xfrm>
            <a:off x="421150" y="1361650"/>
            <a:ext cx="3482100" cy="31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1"/>
                </a:solidFill>
              </a:rPr>
              <a:t>./valgrind/build/bin/valgrind --tool=taintgrind </a:t>
            </a:r>
            <a:endParaRPr sz="1500">
              <a:solidFill>
                <a:schemeClr val="accent1"/>
              </a:solidFill>
            </a:endParaRPr>
          </a:p>
          <a:p>
            <a:pPr marL="0" lvl="0" indent="0" algn="l" rtl="0">
              <a:spcBef>
                <a:spcPts val="1600"/>
              </a:spcBef>
              <a:spcAft>
                <a:spcPts val="0"/>
              </a:spcAft>
              <a:buNone/>
            </a:pPr>
            <a:r>
              <a:rPr lang="en" sz="1500">
                <a:solidFill>
                  <a:schemeClr val="accent1"/>
                </a:solidFill>
              </a:rPr>
              <a:t>--file-filter=/work/presentation/crash1.ctm </a:t>
            </a:r>
            <a:endParaRPr sz="1500">
              <a:solidFill>
                <a:schemeClr val="accent1"/>
              </a:solidFill>
            </a:endParaRPr>
          </a:p>
          <a:p>
            <a:pPr marL="0" lvl="0" indent="0" algn="l" rtl="0">
              <a:spcBef>
                <a:spcPts val="1600"/>
              </a:spcBef>
              <a:spcAft>
                <a:spcPts val="0"/>
              </a:spcAft>
              <a:buNone/>
            </a:pPr>
            <a:r>
              <a:rPr lang="en" sz="1500">
                <a:solidFill>
                  <a:schemeClr val="accent1"/>
                </a:solidFill>
              </a:rPr>
              <a:t>--compact=yes </a:t>
            </a:r>
            <a:endParaRPr sz="1500">
              <a:solidFill>
                <a:schemeClr val="accent1"/>
              </a:solidFill>
            </a:endParaRPr>
          </a:p>
          <a:p>
            <a:pPr marL="0" lvl="0" indent="0" algn="l" rtl="0">
              <a:spcBef>
                <a:spcPts val="1600"/>
              </a:spcBef>
              <a:spcAft>
                <a:spcPts val="0"/>
              </a:spcAft>
              <a:buNone/>
            </a:pPr>
            <a:r>
              <a:rPr lang="en" sz="1500">
                <a:solidFill>
                  <a:schemeClr val="accent1"/>
                </a:solidFill>
              </a:rPr>
              <a:t>--taint-start=0 </a:t>
            </a:r>
            <a:endParaRPr sz="1500">
              <a:solidFill>
                <a:schemeClr val="accent1"/>
              </a:solidFill>
            </a:endParaRPr>
          </a:p>
          <a:p>
            <a:pPr marL="0" lvl="0" indent="0" algn="l" rtl="0">
              <a:spcBef>
                <a:spcPts val="1600"/>
              </a:spcBef>
              <a:spcAft>
                <a:spcPts val="0"/>
              </a:spcAft>
              <a:buNone/>
            </a:pPr>
            <a:r>
              <a:rPr lang="en" sz="1500">
                <a:solidFill>
                  <a:schemeClr val="accent1"/>
                </a:solidFill>
              </a:rPr>
              <a:t>--taint-len=196  </a:t>
            </a:r>
            <a:endParaRPr sz="1500">
              <a:solidFill>
                <a:schemeClr val="accent1"/>
              </a:solidFill>
            </a:endParaRPr>
          </a:p>
          <a:p>
            <a:pPr marL="0" lvl="0" indent="0" algn="l" rtl="0">
              <a:spcBef>
                <a:spcPts val="1600"/>
              </a:spcBef>
              <a:spcAft>
                <a:spcPts val="1600"/>
              </a:spcAft>
              <a:buNone/>
            </a:pPr>
            <a:r>
              <a:rPr lang="en" sz="1500">
                <a:solidFill>
                  <a:schemeClr val="accent1"/>
                </a:solidFill>
              </a:rPr>
              <a:t>-- ./OpenCTM-1.0.3-N…..</a:t>
            </a:r>
            <a:endParaRPr sz="1500">
              <a:solidFill>
                <a:schemeClr val="accent1"/>
              </a:solidFill>
            </a:endParaRPr>
          </a:p>
        </p:txBody>
      </p:sp>
      <p:sp>
        <p:nvSpPr>
          <p:cNvPr id="472" name="Google Shape;472;p58"/>
          <p:cNvSpPr txBox="1">
            <a:spLocks noGrp="1"/>
          </p:cNvSpPr>
          <p:nvPr>
            <p:ph type="body" idx="1"/>
          </p:nvPr>
        </p:nvSpPr>
        <p:spPr>
          <a:xfrm>
            <a:off x="4058175" y="1449300"/>
            <a:ext cx="4278300" cy="126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Calling the Taintgrind tool.                                                         </a:t>
            </a:r>
            <a:endParaRPr sz="1500"/>
          </a:p>
          <a:p>
            <a:pPr marL="0" lvl="0" indent="0" algn="just" rtl="0">
              <a:spcBef>
                <a:spcPts val="1600"/>
              </a:spcBef>
              <a:spcAft>
                <a:spcPts val="0"/>
              </a:spcAft>
              <a:buNone/>
            </a:pPr>
            <a:r>
              <a:rPr lang="en" sz="1500"/>
              <a:t>This is the name of the file that needs to be tainted. It must be FULL path.</a:t>
            </a:r>
            <a:endParaRPr sz="1500"/>
          </a:p>
          <a:p>
            <a:pPr marL="0" lvl="0" indent="0" algn="l" rtl="0">
              <a:spcBef>
                <a:spcPts val="1600"/>
              </a:spcBef>
              <a:spcAft>
                <a:spcPts val="1600"/>
              </a:spcAft>
              <a:buNone/>
            </a:pPr>
            <a:endParaRPr/>
          </a:p>
        </p:txBody>
      </p:sp>
      <p:sp>
        <p:nvSpPr>
          <p:cNvPr id="473" name="Google Shape;473;p58"/>
          <p:cNvSpPr txBox="1"/>
          <p:nvPr/>
        </p:nvSpPr>
        <p:spPr>
          <a:xfrm>
            <a:off x="4058175" y="2804325"/>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chemeClr val="dk2"/>
                </a:solidFill>
                <a:latin typeface="Lato"/>
                <a:ea typeface="Lato"/>
                <a:cs typeface="Lato"/>
                <a:sym typeface="Lato"/>
              </a:rPr>
              <a:t>Makes the log file smaller.</a:t>
            </a:r>
            <a:endParaRPr sz="1500">
              <a:solidFill>
                <a:schemeClr val="dk2"/>
              </a:solidFill>
              <a:latin typeface="Lato"/>
              <a:ea typeface="Lato"/>
              <a:cs typeface="Lato"/>
              <a:sym typeface="Lato"/>
            </a:endParaRPr>
          </a:p>
          <a:p>
            <a:pPr marL="0" lvl="0" indent="0" algn="l" rtl="0">
              <a:lnSpc>
                <a:spcPct val="115000"/>
              </a:lnSpc>
              <a:spcBef>
                <a:spcPts val="1600"/>
              </a:spcBef>
              <a:spcAft>
                <a:spcPts val="0"/>
              </a:spcAft>
              <a:buNone/>
            </a:pPr>
            <a:r>
              <a:rPr lang="en" sz="1500">
                <a:solidFill>
                  <a:schemeClr val="dk2"/>
                </a:solidFill>
                <a:latin typeface="Lato"/>
                <a:ea typeface="Lato"/>
                <a:cs typeface="Lato"/>
                <a:sym typeface="Lato"/>
              </a:rPr>
              <a:t>Offset inside the file.</a:t>
            </a:r>
            <a:endParaRPr sz="1500">
              <a:solidFill>
                <a:schemeClr val="dk2"/>
              </a:solidFill>
              <a:latin typeface="Lato"/>
              <a:ea typeface="Lato"/>
              <a:cs typeface="Lato"/>
              <a:sym typeface="Lato"/>
            </a:endParaRPr>
          </a:p>
          <a:p>
            <a:pPr marL="0" lvl="0" indent="0" algn="l" rtl="0">
              <a:lnSpc>
                <a:spcPct val="115000"/>
              </a:lnSpc>
              <a:spcBef>
                <a:spcPts val="1600"/>
              </a:spcBef>
              <a:spcAft>
                <a:spcPts val="0"/>
              </a:spcAft>
              <a:buNone/>
            </a:pPr>
            <a:r>
              <a:rPr lang="en" sz="1500">
                <a:solidFill>
                  <a:schemeClr val="dk2"/>
                </a:solidFill>
                <a:latin typeface="Lato"/>
                <a:ea typeface="Lato"/>
                <a:cs typeface="Lato"/>
                <a:sym typeface="Lato"/>
              </a:rPr>
              <a:t>Taint size</a:t>
            </a:r>
            <a:endParaRPr sz="1500">
              <a:solidFill>
                <a:schemeClr val="dk2"/>
              </a:solidFill>
              <a:latin typeface="Lato"/>
              <a:ea typeface="Lato"/>
              <a:cs typeface="Lato"/>
              <a:sym typeface="Lato"/>
            </a:endParaRPr>
          </a:p>
          <a:p>
            <a:pPr marL="0" lvl="0" indent="0" algn="l" rtl="0">
              <a:lnSpc>
                <a:spcPct val="115000"/>
              </a:lnSpc>
              <a:spcBef>
                <a:spcPts val="1600"/>
              </a:spcBef>
              <a:spcAft>
                <a:spcPts val="1600"/>
              </a:spcAft>
              <a:buNone/>
            </a:pPr>
            <a:r>
              <a:rPr lang="en" sz="1500">
                <a:solidFill>
                  <a:schemeClr val="dk2"/>
                </a:solidFill>
                <a:latin typeface="Lato"/>
                <a:ea typeface="Lato"/>
                <a:cs typeface="Lato"/>
                <a:sym typeface="Lato"/>
              </a:rPr>
              <a:t>Command</a:t>
            </a:r>
            <a:endParaRPr sz="1500">
              <a:solidFill>
                <a:schemeClr val="dk2"/>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9"/>
          <p:cNvSpPr txBox="1">
            <a:spLocks noGrp="1"/>
          </p:cNvSpPr>
          <p:nvPr>
            <p:ph type="title"/>
          </p:nvPr>
        </p:nvSpPr>
        <p:spPr>
          <a:xfrm>
            <a:off x="823850" y="2053000"/>
            <a:ext cx="6090300" cy="11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Crash Analysis with </a:t>
            </a:r>
            <a:r>
              <a:rPr lang="en" sz="3600" b="1"/>
              <a:t>Reverse Taint</a:t>
            </a:r>
            <a:endParaRPr sz="3600"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0"/>
          <p:cNvSpPr txBox="1">
            <a:spLocks noGrp="1"/>
          </p:cNvSpPr>
          <p:nvPr>
            <p:ph type="title"/>
          </p:nvPr>
        </p:nvSpPr>
        <p:spPr>
          <a:xfrm>
            <a:off x="1297500" y="393750"/>
            <a:ext cx="61128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Reverse Tainting the Value</a:t>
            </a:r>
            <a:endParaRPr sz="2800" b="1"/>
          </a:p>
        </p:txBody>
      </p:sp>
      <p:sp>
        <p:nvSpPr>
          <p:cNvPr id="484" name="Google Shape;484;p60"/>
          <p:cNvSpPr txBox="1">
            <a:spLocks noGrp="1"/>
          </p:cNvSpPr>
          <p:nvPr>
            <p:ph type="body" idx="1"/>
          </p:nvPr>
        </p:nvSpPr>
        <p:spPr>
          <a:xfrm>
            <a:off x="4042150" y="917400"/>
            <a:ext cx="3798900" cy="4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solidFill>
                  <a:schemeClr val="accent1"/>
                </a:solidFill>
              </a:rPr>
              <a:t>An example how the values are tracked.</a:t>
            </a:r>
            <a:endParaRPr sz="1500" b="1">
              <a:solidFill>
                <a:schemeClr val="accent1"/>
              </a:solidFill>
            </a:endParaRPr>
          </a:p>
        </p:txBody>
      </p:sp>
      <p:pic>
        <p:nvPicPr>
          <p:cNvPr id="485" name="Google Shape;485;p60"/>
          <p:cNvPicPr preferRelativeResize="0"/>
          <p:nvPr/>
        </p:nvPicPr>
        <p:blipFill>
          <a:blip r:embed="rId3">
            <a:alphaModFix/>
          </a:blip>
          <a:stretch>
            <a:fillRect/>
          </a:stretch>
        </p:blipFill>
        <p:spPr>
          <a:xfrm>
            <a:off x="1297498" y="1307500"/>
            <a:ext cx="6080176" cy="3777599"/>
          </a:xfrm>
          <a:prstGeom prst="rect">
            <a:avLst/>
          </a:prstGeom>
          <a:noFill/>
          <a:ln w="9525" cap="flat" cmpd="sng">
            <a:solidFill>
              <a:schemeClr val="accent1"/>
            </a:solidFill>
            <a:prstDash val="solid"/>
            <a:round/>
            <a:headEnd type="none" w="sm" len="sm"/>
            <a:tailEnd type="none" w="sm" len="sm"/>
          </a:ln>
        </p:spPr>
      </p:pic>
      <p:cxnSp>
        <p:nvCxnSpPr>
          <p:cNvPr id="486" name="Google Shape;486;p60"/>
          <p:cNvCxnSpPr/>
          <p:nvPr/>
        </p:nvCxnSpPr>
        <p:spPr>
          <a:xfrm rot="10800000" flipH="1">
            <a:off x="2931200" y="4777225"/>
            <a:ext cx="273600" cy="59700"/>
          </a:xfrm>
          <a:prstGeom prst="straightConnector1">
            <a:avLst/>
          </a:prstGeom>
          <a:noFill/>
          <a:ln w="19050" cap="flat" cmpd="sng">
            <a:solidFill>
              <a:srgbClr val="FF0000"/>
            </a:solidFill>
            <a:prstDash val="solid"/>
            <a:round/>
            <a:headEnd type="none" w="med" len="med"/>
            <a:tailEnd type="triangle" w="med" len="med"/>
          </a:ln>
        </p:spPr>
      </p:cxnSp>
      <p:cxnSp>
        <p:nvCxnSpPr>
          <p:cNvPr id="487" name="Google Shape;487;p60"/>
          <p:cNvCxnSpPr/>
          <p:nvPr/>
        </p:nvCxnSpPr>
        <p:spPr>
          <a:xfrm rot="10800000">
            <a:off x="1991075" y="4383875"/>
            <a:ext cx="1999800" cy="222300"/>
          </a:xfrm>
          <a:prstGeom prst="straightConnector1">
            <a:avLst/>
          </a:prstGeom>
          <a:noFill/>
          <a:ln w="19050" cap="flat" cmpd="sng">
            <a:solidFill>
              <a:srgbClr val="FF0000"/>
            </a:solidFill>
            <a:prstDash val="solid"/>
            <a:round/>
            <a:headEnd type="none" w="med" len="med"/>
            <a:tailEnd type="triangle" w="med" len="med"/>
          </a:ln>
        </p:spPr>
      </p:cxnSp>
      <p:cxnSp>
        <p:nvCxnSpPr>
          <p:cNvPr id="488" name="Google Shape;488;p60"/>
          <p:cNvCxnSpPr/>
          <p:nvPr/>
        </p:nvCxnSpPr>
        <p:spPr>
          <a:xfrm rot="10800000">
            <a:off x="1760450" y="2384375"/>
            <a:ext cx="863100" cy="1939800"/>
          </a:xfrm>
          <a:prstGeom prst="straightConnector1">
            <a:avLst/>
          </a:prstGeom>
          <a:noFill/>
          <a:ln w="19050" cap="flat" cmpd="sng">
            <a:solidFill>
              <a:srgbClr val="FF0000"/>
            </a:solidFill>
            <a:prstDash val="solid"/>
            <a:round/>
            <a:headEnd type="none" w="med" len="med"/>
            <a:tailEnd type="triangle" w="med" len="med"/>
          </a:ln>
        </p:spPr>
      </p:cxnSp>
      <p:cxnSp>
        <p:nvCxnSpPr>
          <p:cNvPr id="489" name="Google Shape;489;p60"/>
          <p:cNvCxnSpPr/>
          <p:nvPr/>
        </p:nvCxnSpPr>
        <p:spPr>
          <a:xfrm rot="10800000" flipH="1">
            <a:off x="3016675" y="2264575"/>
            <a:ext cx="264900" cy="102600"/>
          </a:xfrm>
          <a:prstGeom prst="straightConnector1">
            <a:avLst/>
          </a:prstGeom>
          <a:noFill/>
          <a:ln w="19050" cap="flat" cmpd="sng">
            <a:solidFill>
              <a:srgbClr val="FF0000"/>
            </a:solidFill>
            <a:prstDash val="solid"/>
            <a:round/>
            <a:headEnd type="none" w="med" len="med"/>
            <a:tailEnd type="triangle" w="med" len="med"/>
          </a:ln>
        </p:spPr>
      </p:cxnSp>
      <p:cxnSp>
        <p:nvCxnSpPr>
          <p:cNvPr id="490" name="Google Shape;490;p60"/>
          <p:cNvCxnSpPr/>
          <p:nvPr/>
        </p:nvCxnSpPr>
        <p:spPr>
          <a:xfrm rot="10800000">
            <a:off x="2008150" y="1871425"/>
            <a:ext cx="2034000" cy="205200"/>
          </a:xfrm>
          <a:prstGeom prst="straightConnector1">
            <a:avLst/>
          </a:prstGeom>
          <a:noFill/>
          <a:ln w="19050" cap="flat" cmpd="sng">
            <a:solidFill>
              <a:srgbClr val="FF0000"/>
            </a:solidFill>
            <a:prstDash val="solid"/>
            <a:round/>
            <a:headEnd type="none" w="med" len="med"/>
            <a:tailEnd type="triangle" w="med" len="med"/>
          </a:ln>
        </p:spPr>
      </p:cxnSp>
      <p:cxnSp>
        <p:nvCxnSpPr>
          <p:cNvPr id="491" name="Google Shape;491;p60"/>
          <p:cNvCxnSpPr/>
          <p:nvPr/>
        </p:nvCxnSpPr>
        <p:spPr>
          <a:xfrm rot="10800000">
            <a:off x="2033950" y="2016925"/>
            <a:ext cx="2640600" cy="59700"/>
          </a:xfrm>
          <a:prstGeom prst="straightConnector1">
            <a:avLst/>
          </a:prstGeom>
          <a:noFill/>
          <a:ln w="19050" cap="flat" cmpd="sng">
            <a:solidFill>
              <a:srgbClr val="00FFFF"/>
            </a:solidFill>
            <a:prstDash val="solid"/>
            <a:round/>
            <a:headEnd type="none" w="med" len="med"/>
            <a:tailEnd type="triangle" w="med" len="med"/>
          </a:ln>
        </p:spPr>
      </p:cxnSp>
      <p:cxnSp>
        <p:nvCxnSpPr>
          <p:cNvPr id="492" name="Google Shape;492;p60"/>
          <p:cNvCxnSpPr/>
          <p:nvPr/>
        </p:nvCxnSpPr>
        <p:spPr>
          <a:xfrm rot="10800000">
            <a:off x="2050875" y="4529375"/>
            <a:ext cx="2683500" cy="76800"/>
          </a:xfrm>
          <a:prstGeom prst="straightConnector1">
            <a:avLst/>
          </a:prstGeom>
          <a:noFill/>
          <a:ln w="19050" cap="flat" cmpd="sng">
            <a:solidFill>
              <a:srgbClr val="FF00FF"/>
            </a:solidFill>
            <a:prstDash val="solid"/>
            <a:round/>
            <a:headEnd type="none" w="med" len="med"/>
            <a:tailEnd type="triangle" w="med" len="med"/>
          </a:ln>
        </p:spPr>
      </p:cxnSp>
      <p:cxnSp>
        <p:nvCxnSpPr>
          <p:cNvPr id="493" name="Google Shape;493;p60"/>
          <p:cNvCxnSpPr/>
          <p:nvPr/>
        </p:nvCxnSpPr>
        <p:spPr>
          <a:xfrm rot="10800000">
            <a:off x="1982525" y="4230200"/>
            <a:ext cx="521400" cy="247800"/>
          </a:xfrm>
          <a:prstGeom prst="straightConnector1">
            <a:avLst/>
          </a:prstGeom>
          <a:noFill/>
          <a:ln w="19050" cap="flat" cmpd="sng">
            <a:solidFill>
              <a:srgbClr val="FF00FF"/>
            </a:solidFill>
            <a:prstDash val="solid"/>
            <a:round/>
            <a:headEnd type="none" w="med" len="med"/>
            <a:tailEnd type="triangle" w="med" len="med"/>
          </a:ln>
        </p:spPr>
      </p:cxnSp>
      <p:cxnSp>
        <p:nvCxnSpPr>
          <p:cNvPr id="494" name="Google Shape;494;p60"/>
          <p:cNvCxnSpPr/>
          <p:nvPr/>
        </p:nvCxnSpPr>
        <p:spPr>
          <a:xfrm rot="10800000">
            <a:off x="1991300" y="4050775"/>
            <a:ext cx="341700" cy="145200"/>
          </a:xfrm>
          <a:prstGeom prst="straightConnector1">
            <a:avLst/>
          </a:prstGeom>
          <a:noFill/>
          <a:ln w="19050" cap="flat" cmpd="sng">
            <a:solidFill>
              <a:srgbClr val="FF00FF"/>
            </a:solidFill>
            <a:prstDash val="solid"/>
            <a:round/>
            <a:headEnd type="none" w="med" len="med"/>
            <a:tailEnd type="triangle" w="med" len="med"/>
          </a:ln>
        </p:spPr>
      </p:cxnSp>
      <p:cxnSp>
        <p:nvCxnSpPr>
          <p:cNvPr id="495" name="Google Shape;495;p60"/>
          <p:cNvCxnSpPr/>
          <p:nvPr/>
        </p:nvCxnSpPr>
        <p:spPr>
          <a:xfrm rot="10800000" flipH="1">
            <a:off x="2922650" y="3990850"/>
            <a:ext cx="247800" cy="85500"/>
          </a:xfrm>
          <a:prstGeom prst="straightConnector1">
            <a:avLst/>
          </a:prstGeom>
          <a:noFill/>
          <a:ln w="19050" cap="flat" cmpd="sng">
            <a:solidFill>
              <a:srgbClr val="FF00FF"/>
            </a:solidFill>
            <a:prstDash val="solid"/>
            <a:round/>
            <a:headEnd type="none" w="med" len="med"/>
            <a:tailEnd type="triangle" w="med" len="med"/>
          </a:ln>
        </p:spPr>
      </p:cxnSp>
      <p:cxnSp>
        <p:nvCxnSpPr>
          <p:cNvPr id="496" name="Google Shape;496;p60"/>
          <p:cNvCxnSpPr/>
          <p:nvPr/>
        </p:nvCxnSpPr>
        <p:spPr>
          <a:xfrm rot="10800000">
            <a:off x="1974225" y="3734625"/>
            <a:ext cx="1854300" cy="76800"/>
          </a:xfrm>
          <a:prstGeom prst="straightConnector1">
            <a:avLst/>
          </a:prstGeom>
          <a:noFill/>
          <a:ln w="19050" cap="flat" cmpd="sng">
            <a:solidFill>
              <a:srgbClr val="FF00FF"/>
            </a:solidFill>
            <a:prstDash val="solid"/>
            <a:round/>
            <a:headEnd type="none" w="med" len="med"/>
            <a:tailEnd type="triangle" w="med" len="med"/>
          </a:ln>
        </p:spPr>
      </p:cxnSp>
      <p:cxnSp>
        <p:nvCxnSpPr>
          <p:cNvPr id="497" name="Google Shape;497;p60"/>
          <p:cNvCxnSpPr/>
          <p:nvPr/>
        </p:nvCxnSpPr>
        <p:spPr>
          <a:xfrm rot="10800000">
            <a:off x="1991150" y="1726125"/>
            <a:ext cx="632400" cy="239400"/>
          </a:xfrm>
          <a:prstGeom prst="straightConnector1">
            <a:avLst/>
          </a:prstGeom>
          <a:noFill/>
          <a:ln w="19050" cap="flat" cmpd="sng">
            <a:solidFill>
              <a:srgbClr val="00FFFF"/>
            </a:solidFill>
            <a:prstDash val="solid"/>
            <a:round/>
            <a:headEnd type="none" w="med" len="med"/>
            <a:tailEnd type="triangle" w="med" len="med"/>
          </a:ln>
        </p:spPr>
      </p:cxnSp>
      <p:cxnSp>
        <p:nvCxnSpPr>
          <p:cNvPr id="498" name="Google Shape;498;p60"/>
          <p:cNvCxnSpPr/>
          <p:nvPr/>
        </p:nvCxnSpPr>
        <p:spPr>
          <a:xfrm rot="10800000">
            <a:off x="2042550" y="3606300"/>
            <a:ext cx="375900" cy="68400"/>
          </a:xfrm>
          <a:prstGeom prst="straightConnector1">
            <a:avLst/>
          </a:prstGeom>
          <a:noFill/>
          <a:ln w="19050" cap="flat" cmpd="sng">
            <a:solidFill>
              <a:srgbClr val="FF00FF"/>
            </a:solidFill>
            <a:prstDash val="solid"/>
            <a:round/>
            <a:headEnd type="none" w="med" len="med"/>
            <a:tailEnd type="triangle" w="med" len="med"/>
          </a:ln>
        </p:spPr>
      </p:cxnSp>
      <p:cxnSp>
        <p:nvCxnSpPr>
          <p:cNvPr id="499" name="Google Shape;499;p60"/>
          <p:cNvCxnSpPr/>
          <p:nvPr/>
        </p:nvCxnSpPr>
        <p:spPr>
          <a:xfrm rot="10800000">
            <a:off x="2055275" y="3477975"/>
            <a:ext cx="375900" cy="68400"/>
          </a:xfrm>
          <a:prstGeom prst="straightConnector1">
            <a:avLst/>
          </a:prstGeom>
          <a:noFill/>
          <a:ln w="19050" cap="flat" cmpd="sng">
            <a:solidFill>
              <a:srgbClr val="FF00FF"/>
            </a:solidFill>
            <a:prstDash val="solid"/>
            <a:round/>
            <a:headEnd type="none" w="med" len="med"/>
            <a:tailEnd type="triangle" w="med" len="med"/>
          </a:ln>
        </p:spPr>
      </p:cxnSp>
      <p:cxnSp>
        <p:nvCxnSpPr>
          <p:cNvPr id="500" name="Google Shape;500;p60"/>
          <p:cNvCxnSpPr/>
          <p:nvPr/>
        </p:nvCxnSpPr>
        <p:spPr>
          <a:xfrm rot="10800000">
            <a:off x="2055275" y="3320075"/>
            <a:ext cx="375900" cy="68400"/>
          </a:xfrm>
          <a:prstGeom prst="straightConnector1">
            <a:avLst/>
          </a:prstGeom>
          <a:noFill/>
          <a:ln w="19050" cap="flat" cmpd="sng">
            <a:solidFill>
              <a:srgbClr val="FF00FF"/>
            </a:solidFill>
            <a:prstDash val="solid"/>
            <a:round/>
            <a:headEnd type="none" w="med" len="med"/>
            <a:tailEnd type="triangle" w="med" len="med"/>
          </a:ln>
        </p:spPr>
      </p:cxnSp>
      <p:cxnSp>
        <p:nvCxnSpPr>
          <p:cNvPr id="501" name="Google Shape;501;p60"/>
          <p:cNvCxnSpPr/>
          <p:nvPr/>
        </p:nvCxnSpPr>
        <p:spPr>
          <a:xfrm rot="10800000">
            <a:off x="2042550" y="3196038"/>
            <a:ext cx="375900" cy="68400"/>
          </a:xfrm>
          <a:prstGeom prst="straightConnector1">
            <a:avLst/>
          </a:prstGeom>
          <a:noFill/>
          <a:ln w="19050" cap="flat" cmpd="sng">
            <a:solidFill>
              <a:srgbClr val="FF00FF"/>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87"/>
                                        </p:tgtEl>
                                        <p:attrNameLst>
                                          <p:attrName>style.visibility</p:attrName>
                                        </p:attrNameLst>
                                      </p:cBhvr>
                                      <p:to>
                                        <p:strVal val="visible"/>
                                      </p:to>
                                    </p:set>
                                    <p:animEffect transition="in" filter="fade">
                                      <p:cBhvr>
                                        <p:cTn id="11" dur="1000"/>
                                        <p:tgtEl>
                                          <p:spTgt spid="48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88"/>
                                        </p:tgtEl>
                                        <p:attrNameLst>
                                          <p:attrName>style.visibility</p:attrName>
                                        </p:attrNameLst>
                                      </p:cBhvr>
                                      <p:to>
                                        <p:strVal val="visible"/>
                                      </p:to>
                                    </p:set>
                                    <p:animEffect transition="in" filter="fade">
                                      <p:cBhvr>
                                        <p:cTn id="15" dur="1000"/>
                                        <p:tgtEl>
                                          <p:spTgt spid="48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9"/>
                                        </p:tgtEl>
                                        <p:attrNameLst>
                                          <p:attrName>style.visibility</p:attrName>
                                        </p:attrNameLst>
                                      </p:cBhvr>
                                      <p:to>
                                        <p:strVal val="visible"/>
                                      </p:to>
                                    </p:set>
                                    <p:animEffect transition="in" filter="fade">
                                      <p:cBhvr>
                                        <p:cTn id="19" dur="1000"/>
                                        <p:tgtEl>
                                          <p:spTgt spid="48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90"/>
                                        </p:tgtEl>
                                        <p:attrNameLst>
                                          <p:attrName>style.visibility</p:attrName>
                                        </p:attrNameLst>
                                      </p:cBhvr>
                                      <p:to>
                                        <p:strVal val="visible"/>
                                      </p:to>
                                    </p:set>
                                    <p:animEffect transition="in" filter="fade">
                                      <p:cBhvr>
                                        <p:cTn id="23" dur="1000"/>
                                        <p:tgtEl>
                                          <p:spTgt spid="49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91"/>
                                        </p:tgtEl>
                                        <p:attrNameLst>
                                          <p:attrName>style.visibility</p:attrName>
                                        </p:attrNameLst>
                                      </p:cBhvr>
                                      <p:to>
                                        <p:strVal val="visible"/>
                                      </p:to>
                                    </p:set>
                                    <p:animEffect transition="in" filter="fade">
                                      <p:cBhvr>
                                        <p:cTn id="28" dur="1000"/>
                                        <p:tgtEl>
                                          <p:spTgt spid="49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497"/>
                                        </p:tgtEl>
                                        <p:attrNameLst>
                                          <p:attrName>style.visibility</p:attrName>
                                        </p:attrNameLst>
                                      </p:cBhvr>
                                      <p:to>
                                        <p:strVal val="visible"/>
                                      </p:to>
                                    </p:set>
                                    <p:animEffect transition="in" filter="fade">
                                      <p:cBhvr>
                                        <p:cTn id="32" dur="1000"/>
                                        <p:tgtEl>
                                          <p:spTgt spid="4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2"/>
                                        </p:tgtEl>
                                        <p:attrNameLst>
                                          <p:attrName>style.visibility</p:attrName>
                                        </p:attrNameLst>
                                      </p:cBhvr>
                                      <p:to>
                                        <p:strVal val="visible"/>
                                      </p:to>
                                    </p:set>
                                    <p:animEffect transition="in" filter="fade">
                                      <p:cBhvr>
                                        <p:cTn id="37" dur="1000"/>
                                        <p:tgtEl>
                                          <p:spTgt spid="492"/>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93"/>
                                        </p:tgtEl>
                                        <p:attrNameLst>
                                          <p:attrName>style.visibility</p:attrName>
                                        </p:attrNameLst>
                                      </p:cBhvr>
                                      <p:to>
                                        <p:strVal val="visible"/>
                                      </p:to>
                                    </p:set>
                                    <p:animEffect transition="in" filter="fade">
                                      <p:cBhvr>
                                        <p:cTn id="41" dur="1000"/>
                                        <p:tgtEl>
                                          <p:spTgt spid="493"/>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494"/>
                                        </p:tgtEl>
                                        <p:attrNameLst>
                                          <p:attrName>style.visibility</p:attrName>
                                        </p:attrNameLst>
                                      </p:cBhvr>
                                      <p:to>
                                        <p:strVal val="visible"/>
                                      </p:to>
                                    </p:set>
                                    <p:animEffect transition="in" filter="fade">
                                      <p:cBhvr>
                                        <p:cTn id="45" dur="1000"/>
                                        <p:tgtEl>
                                          <p:spTgt spid="494"/>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495"/>
                                        </p:tgtEl>
                                        <p:attrNameLst>
                                          <p:attrName>style.visibility</p:attrName>
                                        </p:attrNameLst>
                                      </p:cBhvr>
                                      <p:to>
                                        <p:strVal val="visible"/>
                                      </p:to>
                                    </p:set>
                                    <p:animEffect transition="in" filter="fade">
                                      <p:cBhvr>
                                        <p:cTn id="49" dur="1000"/>
                                        <p:tgtEl>
                                          <p:spTgt spid="495"/>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496"/>
                                        </p:tgtEl>
                                        <p:attrNameLst>
                                          <p:attrName>style.visibility</p:attrName>
                                        </p:attrNameLst>
                                      </p:cBhvr>
                                      <p:to>
                                        <p:strVal val="visible"/>
                                      </p:to>
                                    </p:set>
                                    <p:animEffect transition="in" filter="fade">
                                      <p:cBhvr>
                                        <p:cTn id="53" dur="1000"/>
                                        <p:tgtEl>
                                          <p:spTgt spid="496"/>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498"/>
                                        </p:tgtEl>
                                        <p:attrNameLst>
                                          <p:attrName>style.visibility</p:attrName>
                                        </p:attrNameLst>
                                      </p:cBhvr>
                                      <p:to>
                                        <p:strVal val="visible"/>
                                      </p:to>
                                    </p:set>
                                    <p:animEffect transition="in" filter="fade">
                                      <p:cBhvr>
                                        <p:cTn id="57" dur="1000"/>
                                        <p:tgtEl>
                                          <p:spTgt spid="498"/>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499"/>
                                        </p:tgtEl>
                                        <p:attrNameLst>
                                          <p:attrName>style.visibility</p:attrName>
                                        </p:attrNameLst>
                                      </p:cBhvr>
                                      <p:to>
                                        <p:strVal val="visible"/>
                                      </p:to>
                                    </p:set>
                                    <p:animEffect transition="in" filter="fade">
                                      <p:cBhvr>
                                        <p:cTn id="61" dur="1000"/>
                                        <p:tgtEl>
                                          <p:spTgt spid="499"/>
                                        </p:tgtEl>
                                      </p:cBhvr>
                                    </p:animEffect>
                                  </p:childTnLst>
                                </p:cTn>
                              </p:par>
                            </p:childTnLst>
                          </p:cTn>
                        </p:par>
                        <p:par>
                          <p:cTn id="62" fill="hold">
                            <p:stCondLst>
                              <p:cond delay="7000"/>
                            </p:stCondLst>
                            <p:childTnLst>
                              <p:par>
                                <p:cTn id="63" presetID="10" presetClass="entr" presetSubtype="0" fill="hold" nodeType="afterEffect">
                                  <p:stCondLst>
                                    <p:cond delay="0"/>
                                  </p:stCondLst>
                                  <p:childTnLst>
                                    <p:set>
                                      <p:cBhvr>
                                        <p:cTn id="64" dur="1" fill="hold">
                                          <p:stCondLst>
                                            <p:cond delay="0"/>
                                          </p:stCondLst>
                                        </p:cTn>
                                        <p:tgtEl>
                                          <p:spTgt spid="500"/>
                                        </p:tgtEl>
                                        <p:attrNameLst>
                                          <p:attrName>style.visibility</p:attrName>
                                        </p:attrNameLst>
                                      </p:cBhvr>
                                      <p:to>
                                        <p:strVal val="visible"/>
                                      </p:to>
                                    </p:set>
                                    <p:animEffect transition="in" filter="fade">
                                      <p:cBhvr>
                                        <p:cTn id="65" dur="1000"/>
                                        <p:tgtEl>
                                          <p:spTgt spid="500"/>
                                        </p:tgtEl>
                                      </p:cBhvr>
                                    </p:animEffect>
                                  </p:childTnLst>
                                </p:cTn>
                              </p:par>
                            </p:childTnLst>
                          </p:cTn>
                        </p:par>
                        <p:par>
                          <p:cTn id="66" fill="hold">
                            <p:stCondLst>
                              <p:cond delay="8000"/>
                            </p:stCondLst>
                            <p:childTnLst>
                              <p:par>
                                <p:cTn id="67" presetID="10" presetClass="entr" presetSubtype="0" fill="hold" nodeType="afterEffect">
                                  <p:stCondLst>
                                    <p:cond delay="0"/>
                                  </p:stCondLst>
                                  <p:childTnLst>
                                    <p:set>
                                      <p:cBhvr>
                                        <p:cTn id="68" dur="1" fill="hold">
                                          <p:stCondLst>
                                            <p:cond delay="0"/>
                                          </p:stCondLst>
                                        </p:cTn>
                                        <p:tgtEl>
                                          <p:spTgt spid="501"/>
                                        </p:tgtEl>
                                        <p:attrNameLst>
                                          <p:attrName>style.visibility</p:attrName>
                                        </p:attrNameLst>
                                      </p:cBhvr>
                                      <p:to>
                                        <p:strVal val="visible"/>
                                      </p:to>
                                    </p:set>
                                    <p:animEffect transition="in" filter="fade">
                                      <p:cBhvr>
                                        <p:cTn id="69" dur="1000"/>
                                        <p:tgtEl>
                                          <p:spTgt spid="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61"/>
          <p:cNvPicPr preferRelativeResize="0"/>
          <p:nvPr/>
        </p:nvPicPr>
        <p:blipFill rotWithShape="1">
          <a:blip r:embed="rId3">
            <a:alphaModFix amt="87000"/>
          </a:blip>
          <a:srcRect l="1029" r="921"/>
          <a:stretch/>
        </p:blipFill>
        <p:spPr>
          <a:xfrm>
            <a:off x="356600" y="1231075"/>
            <a:ext cx="8356152" cy="2892350"/>
          </a:xfrm>
          <a:prstGeom prst="rect">
            <a:avLst/>
          </a:prstGeom>
          <a:noFill/>
          <a:ln w="9525" cap="flat" cmpd="sng">
            <a:solidFill>
              <a:schemeClr val="accent1"/>
            </a:solidFill>
            <a:prstDash val="solid"/>
            <a:round/>
            <a:headEnd type="none" w="sm" len="sm"/>
            <a:tailEnd type="none" w="sm" len="sm"/>
          </a:ln>
        </p:spPr>
      </p:pic>
      <p:sp>
        <p:nvSpPr>
          <p:cNvPr id="507" name="Google Shape;507;p61"/>
          <p:cNvSpPr txBox="1">
            <a:spLocks noGrp="1"/>
          </p:cNvSpPr>
          <p:nvPr>
            <p:ph type="title"/>
          </p:nvPr>
        </p:nvSpPr>
        <p:spPr>
          <a:xfrm>
            <a:off x="1297500" y="393750"/>
            <a:ext cx="52434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Reverse Tainting the Value</a:t>
            </a:r>
            <a:endParaRPr sz="2800" b="1"/>
          </a:p>
        </p:txBody>
      </p:sp>
      <p:pic>
        <p:nvPicPr>
          <p:cNvPr id="508" name="Google Shape;508;p61"/>
          <p:cNvPicPr preferRelativeResize="0"/>
          <p:nvPr/>
        </p:nvPicPr>
        <p:blipFill>
          <a:blip r:embed="rId4">
            <a:alphaModFix amt="76000"/>
          </a:blip>
          <a:stretch>
            <a:fillRect/>
          </a:stretch>
        </p:blipFill>
        <p:spPr>
          <a:xfrm>
            <a:off x="7237549" y="338375"/>
            <a:ext cx="950625" cy="4466750"/>
          </a:xfrm>
          <a:prstGeom prst="rect">
            <a:avLst/>
          </a:prstGeom>
          <a:noFill/>
          <a:ln w="9525" cap="flat" cmpd="sng">
            <a:solidFill>
              <a:schemeClr val="accent1"/>
            </a:solidFill>
            <a:prstDash val="solid"/>
            <a:round/>
            <a:headEnd type="none" w="sm" len="sm"/>
            <a:tailEnd type="none" w="sm" len="sm"/>
          </a:ln>
        </p:spPr>
      </p:pic>
      <p:pic>
        <p:nvPicPr>
          <p:cNvPr id="509" name="Google Shape;509;p61"/>
          <p:cNvPicPr preferRelativeResize="0"/>
          <p:nvPr/>
        </p:nvPicPr>
        <p:blipFill>
          <a:blip r:embed="rId5">
            <a:alphaModFix amt="75000"/>
          </a:blip>
          <a:stretch>
            <a:fillRect/>
          </a:stretch>
        </p:blipFill>
        <p:spPr>
          <a:xfrm>
            <a:off x="805963" y="2378250"/>
            <a:ext cx="7457425" cy="2372810"/>
          </a:xfrm>
          <a:prstGeom prst="rect">
            <a:avLst/>
          </a:prstGeom>
          <a:noFill/>
          <a:ln w="9525" cap="flat" cmpd="sng">
            <a:solidFill>
              <a:schemeClr val="accent1"/>
            </a:solidFill>
            <a:prstDash val="solid"/>
            <a:round/>
            <a:headEnd type="none" w="sm" len="sm"/>
            <a:tailEnd type="none" w="sm" len="sm"/>
          </a:ln>
        </p:spPr>
      </p:pic>
      <p:sp>
        <p:nvSpPr>
          <p:cNvPr id="510" name="Google Shape;510;p61"/>
          <p:cNvSpPr txBox="1">
            <a:spLocks noGrp="1"/>
          </p:cNvSpPr>
          <p:nvPr>
            <p:ph type="body" idx="1"/>
          </p:nvPr>
        </p:nvSpPr>
        <p:spPr>
          <a:xfrm>
            <a:off x="2657750" y="2250900"/>
            <a:ext cx="4067700" cy="455700"/>
          </a:xfrm>
          <a:prstGeom prst="rect">
            <a:avLst/>
          </a:prstGeom>
          <a:solidFill>
            <a:schemeClr val="accent3"/>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accent5"/>
                </a:solidFill>
              </a:rPr>
              <a:t>Parts of one tainted variable diagram</a:t>
            </a:r>
            <a:endParaRPr sz="1800">
              <a:solidFill>
                <a:schemeClr val="accent5"/>
              </a:solidFill>
            </a:endParaRPr>
          </a:p>
        </p:txBody>
      </p:sp>
      <p:pic>
        <p:nvPicPr>
          <p:cNvPr id="511" name="Google Shape;511;p61"/>
          <p:cNvPicPr preferRelativeResize="0"/>
          <p:nvPr/>
        </p:nvPicPr>
        <p:blipFill>
          <a:blip r:embed="rId6">
            <a:alphaModFix amt="78000"/>
          </a:blip>
          <a:stretch>
            <a:fillRect/>
          </a:stretch>
        </p:blipFill>
        <p:spPr>
          <a:xfrm>
            <a:off x="2224725" y="908878"/>
            <a:ext cx="6556450" cy="977975"/>
          </a:xfrm>
          <a:prstGeom prst="rect">
            <a:avLst/>
          </a:prstGeom>
          <a:noFill/>
          <a:ln w="952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fade">
                                      <p:cBhvr>
                                        <p:cTn id="7" dur="1000"/>
                                        <p:tgtEl>
                                          <p:spTgt spid="5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08"/>
                                        </p:tgtEl>
                                        <p:attrNameLst>
                                          <p:attrName>style.visibility</p:attrName>
                                        </p:attrNameLst>
                                      </p:cBhvr>
                                      <p:to>
                                        <p:strVal val="visible"/>
                                      </p:to>
                                    </p:set>
                                    <p:animEffect transition="in" filter="fade">
                                      <p:cBhvr>
                                        <p:cTn id="11" dur="1000"/>
                                        <p:tgtEl>
                                          <p:spTgt spid="50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09"/>
                                        </p:tgtEl>
                                        <p:attrNameLst>
                                          <p:attrName>style.visibility</p:attrName>
                                        </p:attrNameLst>
                                      </p:cBhvr>
                                      <p:to>
                                        <p:strVal val="visible"/>
                                      </p:to>
                                    </p:set>
                                    <p:animEffect transition="in" filter="fade">
                                      <p:cBhvr>
                                        <p:cTn id="15" dur="1000"/>
                                        <p:tgtEl>
                                          <p:spTgt spid="50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11"/>
                                        </p:tgtEl>
                                        <p:attrNameLst>
                                          <p:attrName>style.visibility</p:attrName>
                                        </p:attrNameLst>
                                      </p:cBhvr>
                                      <p:to>
                                        <p:strVal val="visible"/>
                                      </p:to>
                                    </p:set>
                                    <p:animEffect transition="in" filter="fade">
                                      <p:cBhvr>
                                        <p:cTn id="19" dur="10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Crash </a:t>
            </a:r>
            <a:r>
              <a:rPr lang="en" sz="1600"/>
              <a:t>Analysis with Reverse Taint</a:t>
            </a:r>
            <a:endParaRPr sz="1600"/>
          </a:p>
        </p:txBody>
      </p:sp>
      <p:sp>
        <p:nvSpPr>
          <p:cNvPr id="155" name="Google Shape;155;p17"/>
          <p:cNvSpPr txBox="1">
            <a:spLocks noGrp="1"/>
          </p:cNvSpPr>
          <p:nvPr>
            <p:ph type="body" idx="1"/>
          </p:nvPr>
        </p:nvSpPr>
        <p:spPr>
          <a:xfrm>
            <a:off x="1297500" y="1567550"/>
            <a:ext cx="7583400" cy="2911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Char char="-"/>
            </a:pPr>
            <a:r>
              <a:rPr lang="en" sz="1500" b="1">
                <a:solidFill>
                  <a:schemeClr val="accent1"/>
                </a:solidFill>
              </a:rPr>
              <a:t>How to identify a crash?</a:t>
            </a:r>
            <a:endParaRPr sz="1500" b="1">
              <a:solidFill>
                <a:schemeClr val="accent1"/>
              </a:solidFill>
            </a:endParaRPr>
          </a:p>
          <a:p>
            <a:pPr marL="0" lvl="0" indent="0" algn="just" rtl="0">
              <a:spcBef>
                <a:spcPts val="1600"/>
              </a:spcBef>
              <a:spcAft>
                <a:spcPts val="0"/>
              </a:spcAft>
              <a:buNone/>
            </a:pPr>
            <a:r>
              <a:rPr lang="en" sz="1500" i="1"/>
              <a:t>“operating system then triggers an exception or signal”</a:t>
            </a:r>
            <a:r>
              <a:rPr lang="en" sz="1500"/>
              <a:t> Different operating systems contain different mechanisms to “collect” crashes. Some perform core dump, store the memory (Linux), other attach the debugger to allow user the debugging session with the crashed application (Windows).</a:t>
            </a:r>
            <a:endParaRPr sz="1500"/>
          </a:p>
          <a:p>
            <a:pPr marL="457200" lvl="0" indent="-323850" algn="l" rtl="0">
              <a:spcBef>
                <a:spcPts val="1600"/>
              </a:spcBef>
              <a:spcAft>
                <a:spcPts val="0"/>
              </a:spcAft>
              <a:buClr>
                <a:schemeClr val="accent1"/>
              </a:buClr>
              <a:buSzPts val="1500"/>
              <a:buChar char="-"/>
            </a:pPr>
            <a:r>
              <a:rPr lang="en" sz="1500" b="1">
                <a:solidFill>
                  <a:schemeClr val="accent1"/>
                </a:solidFill>
              </a:rPr>
              <a:t>How do we get crashes?</a:t>
            </a:r>
            <a:endParaRPr sz="1500" b="1">
              <a:solidFill>
                <a:schemeClr val="accent1"/>
              </a:solidFill>
            </a:endParaRPr>
          </a:p>
          <a:p>
            <a:pPr marL="0" lvl="0" indent="0" algn="l" rtl="0">
              <a:spcBef>
                <a:spcPts val="1600"/>
              </a:spcBef>
              <a:spcAft>
                <a:spcPts val="0"/>
              </a:spcAft>
              <a:buNone/>
            </a:pPr>
            <a:r>
              <a:rPr lang="en" sz="1500" i="1"/>
              <a:t>“That, Detective, is the ‘right question.’”</a:t>
            </a:r>
            <a:endParaRPr sz="1500" i="1"/>
          </a:p>
          <a:p>
            <a:pPr marL="0" lvl="0" indent="0" algn="l" rtl="0">
              <a:spcBef>
                <a:spcPts val="1600"/>
              </a:spcBef>
              <a:spcAft>
                <a:spcPts val="1600"/>
              </a:spcAft>
              <a:buNone/>
            </a:pPr>
            <a:r>
              <a:rPr lang="en" sz="1000" i="1"/>
              <a:t>“I, Robot” (2004)</a:t>
            </a:r>
            <a:endParaRPr sz="1000" i="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rtaint</a:t>
            </a:r>
            <a:endParaRPr sz="2800" b="1"/>
          </a:p>
        </p:txBody>
      </p:sp>
      <p:pic>
        <p:nvPicPr>
          <p:cNvPr id="517" name="Google Shape;517;p62"/>
          <p:cNvPicPr preferRelativeResize="0"/>
          <p:nvPr/>
        </p:nvPicPr>
        <p:blipFill>
          <a:blip r:embed="rId3">
            <a:alphaModFix/>
          </a:blip>
          <a:stretch>
            <a:fillRect/>
          </a:stretch>
        </p:blipFill>
        <p:spPr>
          <a:xfrm>
            <a:off x="438500" y="1460250"/>
            <a:ext cx="8267000" cy="2776375"/>
          </a:xfrm>
          <a:prstGeom prst="rect">
            <a:avLst/>
          </a:prstGeom>
          <a:noFill/>
          <a:ln w="9525" cap="flat" cmpd="sng">
            <a:solidFill>
              <a:schemeClr val="accent1"/>
            </a:solidFill>
            <a:prstDash val="solid"/>
            <a:round/>
            <a:headEnd type="none" w="sm" len="sm"/>
            <a:tailEnd type="none" w="sm" len="sm"/>
          </a:ln>
        </p:spPr>
      </p:pic>
      <p:sp>
        <p:nvSpPr>
          <p:cNvPr id="518" name="Google Shape;518;p62"/>
          <p:cNvSpPr txBox="1"/>
          <p:nvPr/>
        </p:nvSpPr>
        <p:spPr>
          <a:xfrm>
            <a:off x="2393400" y="4479825"/>
            <a:ext cx="4357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accent5"/>
                </a:solidFill>
                <a:latin typeface="Calibri"/>
                <a:ea typeface="Calibri"/>
                <a:cs typeface="Calibri"/>
                <a:sym typeface="Calibri"/>
              </a:rPr>
              <a:t>https://github.com/Cycura/rtaint</a:t>
            </a:r>
            <a:endParaRPr sz="1500" b="1">
              <a:solidFill>
                <a:schemeClr val="accent5"/>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rtaint</a:t>
            </a:r>
            <a:endParaRPr sz="2800" b="1"/>
          </a:p>
        </p:txBody>
      </p:sp>
      <p:sp>
        <p:nvSpPr>
          <p:cNvPr id="524" name="Google Shape;524;p63"/>
          <p:cNvSpPr txBox="1">
            <a:spLocks noGrp="1"/>
          </p:cNvSpPr>
          <p:nvPr>
            <p:ph type="body" idx="1"/>
          </p:nvPr>
        </p:nvSpPr>
        <p:spPr>
          <a:xfrm>
            <a:off x="1297500" y="1348225"/>
            <a:ext cx="7038900" cy="3130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Char char="-"/>
            </a:pPr>
            <a:r>
              <a:rPr lang="en" sz="1500" b="1">
                <a:solidFill>
                  <a:schemeClr val="accent1"/>
                </a:solidFill>
              </a:rPr>
              <a:t>-f </a:t>
            </a:r>
            <a:endParaRPr sz="1500" b="1">
              <a:solidFill>
                <a:schemeClr val="accent1"/>
              </a:solidFill>
            </a:endParaRPr>
          </a:p>
          <a:p>
            <a:pPr marL="0" lvl="0" indent="0" algn="l" rtl="0">
              <a:spcBef>
                <a:spcPts val="1600"/>
              </a:spcBef>
              <a:spcAft>
                <a:spcPts val="0"/>
              </a:spcAft>
              <a:buNone/>
            </a:pPr>
            <a:r>
              <a:rPr lang="en" sz="1500"/>
              <a:t>This is the name of the log file created by Taintgrind. It can be in the compact version.</a:t>
            </a:r>
            <a:endParaRPr sz="1500"/>
          </a:p>
          <a:p>
            <a:pPr marL="457200" lvl="0" indent="-323850" algn="l" rtl="0">
              <a:spcBef>
                <a:spcPts val="1600"/>
              </a:spcBef>
              <a:spcAft>
                <a:spcPts val="0"/>
              </a:spcAft>
              <a:buClr>
                <a:schemeClr val="accent1"/>
              </a:buClr>
              <a:buSzPts val="1500"/>
              <a:buChar char="-"/>
            </a:pPr>
            <a:r>
              <a:rPr lang="en" sz="1500" b="1">
                <a:solidFill>
                  <a:schemeClr val="accent1"/>
                </a:solidFill>
              </a:rPr>
              <a:t>-g </a:t>
            </a:r>
            <a:endParaRPr sz="1500" b="1">
              <a:solidFill>
                <a:schemeClr val="accent1"/>
              </a:solidFill>
            </a:endParaRPr>
          </a:p>
          <a:p>
            <a:pPr marL="0" lvl="0" indent="0" algn="l" rtl="0">
              <a:spcBef>
                <a:spcPts val="1600"/>
              </a:spcBef>
              <a:spcAft>
                <a:spcPts val="0"/>
              </a:spcAft>
              <a:buNone/>
            </a:pPr>
            <a:r>
              <a:rPr lang="en" sz="1500"/>
              <a:t>The script can also produce the file in dot format used to generate a graph.</a:t>
            </a:r>
            <a:endParaRPr sz="1500"/>
          </a:p>
          <a:p>
            <a:pPr marL="457200" lvl="0" indent="-323850" algn="l" rtl="0">
              <a:spcBef>
                <a:spcPts val="1600"/>
              </a:spcBef>
              <a:spcAft>
                <a:spcPts val="0"/>
              </a:spcAft>
              <a:buClr>
                <a:schemeClr val="accent1"/>
              </a:buClr>
              <a:buSzPts val="1500"/>
              <a:buChar char="-"/>
            </a:pPr>
            <a:r>
              <a:rPr lang="en" sz="1500" b="1">
                <a:solidFill>
                  <a:schemeClr val="accent1"/>
                </a:solidFill>
              </a:rPr>
              <a:t>-s </a:t>
            </a:r>
            <a:endParaRPr sz="1500" b="1">
              <a:solidFill>
                <a:schemeClr val="accent1"/>
              </a:solidFill>
            </a:endParaRPr>
          </a:p>
          <a:p>
            <a:pPr marL="0" lvl="0" indent="0" algn="l" rtl="0">
              <a:spcBef>
                <a:spcPts val="1600"/>
              </a:spcBef>
              <a:spcAft>
                <a:spcPts val="1600"/>
              </a:spcAft>
              <a:buNone/>
            </a:pPr>
            <a:r>
              <a:rPr lang="en" sz="1500"/>
              <a:t>This is the name of the file with the slice. Later, this can be used to display what operations where tainted with the values.</a:t>
            </a:r>
            <a:endParaRPr sz="15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Reverse Tainting the Value</a:t>
            </a:r>
            <a:endParaRPr sz="2800"/>
          </a:p>
        </p:txBody>
      </p:sp>
      <p:pic>
        <p:nvPicPr>
          <p:cNvPr id="530" name="Google Shape;530;p64"/>
          <p:cNvPicPr preferRelativeResize="0"/>
          <p:nvPr/>
        </p:nvPicPr>
        <p:blipFill rotWithShape="1">
          <a:blip r:embed="rId3">
            <a:alphaModFix/>
          </a:blip>
          <a:srcRect l="901"/>
          <a:stretch/>
        </p:blipFill>
        <p:spPr>
          <a:xfrm>
            <a:off x="2296475" y="1401575"/>
            <a:ext cx="4592824" cy="3530850"/>
          </a:xfrm>
          <a:prstGeom prst="rect">
            <a:avLst/>
          </a:prstGeom>
          <a:noFill/>
          <a:ln>
            <a:noFill/>
          </a:ln>
        </p:spPr>
      </p:pic>
      <p:sp>
        <p:nvSpPr>
          <p:cNvPr id="531" name="Google Shape;531;p64"/>
          <p:cNvSpPr/>
          <p:nvPr/>
        </p:nvSpPr>
        <p:spPr>
          <a:xfrm>
            <a:off x="3287400" y="2992050"/>
            <a:ext cx="3059100" cy="1525200"/>
          </a:xfrm>
          <a:prstGeom prst="leftArrowCallout">
            <a:avLst>
              <a:gd name="adj1" fmla="val 25000"/>
              <a:gd name="adj2" fmla="val 25000"/>
              <a:gd name="adj3" fmla="val 44897"/>
              <a:gd name="adj4" fmla="val 6497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a:solidFill>
                  <a:schemeClr val="accent5"/>
                </a:solidFill>
              </a:rPr>
              <a:t>These are the values from the file inside causing the crash.</a:t>
            </a:r>
            <a:endParaRPr>
              <a:solidFill>
                <a:schemeClr val="accent5"/>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Crash File with Kaitai Struct</a:t>
            </a:r>
            <a:endParaRPr sz="2800" b="1"/>
          </a:p>
        </p:txBody>
      </p:sp>
      <p:pic>
        <p:nvPicPr>
          <p:cNvPr id="537" name="Google Shape;537;p65"/>
          <p:cNvPicPr preferRelativeResize="0"/>
          <p:nvPr/>
        </p:nvPicPr>
        <p:blipFill rotWithShape="1">
          <a:blip r:embed="rId3">
            <a:alphaModFix/>
          </a:blip>
          <a:srcRect t="980"/>
          <a:stretch/>
        </p:blipFill>
        <p:spPr>
          <a:xfrm>
            <a:off x="950950" y="1577675"/>
            <a:ext cx="7242101" cy="3249099"/>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Reverse Tainting the Value</a:t>
            </a:r>
            <a:endParaRPr sz="2800"/>
          </a:p>
        </p:txBody>
      </p:sp>
      <p:pic>
        <p:nvPicPr>
          <p:cNvPr id="543" name="Google Shape;543;p66"/>
          <p:cNvPicPr preferRelativeResize="0"/>
          <p:nvPr/>
        </p:nvPicPr>
        <p:blipFill rotWithShape="1">
          <a:blip r:embed="rId3">
            <a:alphaModFix/>
          </a:blip>
          <a:srcRect l="4443"/>
          <a:stretch/>
        </p:blipFill>
        <p:spPr>
          <a:xfrm>
            <a:off x="348588" y="1703326"/>
            <a:ext cx="8446823" cy="242825"/>
          </a:xfrm>
          <a:prstGeom prst="rect">
            <a:avLst/>
          </a:prstGeom>
          <a:noFill/>
          <a:ln>
            <a:noFill/>
          </a:ln>
        </p:spPr>
      </p:pic>
      <p:sp>
        <p:nvSpPr>
          <p:cNvPr id="544" name="Google Shape;544;p66"/>
          <p:cNvSpPr/>
          <p:nvPr/>
        </p:nvSpPr>
        <p:spPr>
          <a:xfrm>
            <a:off x="1558950" y="2112025"/>
            <a:ext cx="6026100" cy="1383000"/>
          </a:xfrm>
          <a:prstGeom prst="upArrowCallout">
            <a:avLst>
              <a:gd name="adj1" fmla="val 25000"/>
              <a:gd name="adj2" fmla="val 25000"/>
              <a:gd name="adj3" fmla="val 25000"/>
              <a:gd name="adj4" fmla="val 64977"/>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rPr>
              <a:t>This is the SHA512 value calculated from the Kaitai struct. The value can be used to search for the duplicates.</a:t>
            </a:r>
            <a:endParaRPr>
              <a:solidFill>
                <a:schemeClr val="accent5"/>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Slicing</a:t>
            </a:r>
            <a:endParaRPr sz="2800" b="1"/>
          </a:p>
        </p:txBody>
      </p:sp>
      <p:sp>
        <p:nvSpPr>
          <p:cNvPr id="550" name="Google Shape;550;p6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500"/>
              <a:t>It is the computation of the set of program statements, the program slice, that may affect the values at some point of interest, referred to as a slicing criterion.*</a:t>
            </a:r>
            <a:endParaRPr sz="1500"/>
          </a:p>
        </p:txBody>
      </p:sp>
      <p:sp>
        <p:nvSpPr>
          <p:cNvPr id="551" name="Google Shape;551;p67"/>
          <p:cNvSpPr txBox="1">
            <a:spLocks noGrp="1"/>
          </p:cNvSpPr>
          <p:nvPr>
            <p:ph type="body" idx="1"/>
          </p:nvPr>
        </p:nvSpPr>
        <p:spPr>
          <a:xfrm>
            <a:off x="1364425" y="4474150"/>
            <a:ext cx="3798900" cy="45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i="1"/>
              <a:t>https://en.wikipedia.org/wiki/Program_slicing</a:t>
            </a:r>
            <a:endParaRPr sz="1200" i="1"/>
          </a:p>
        </p:txBody>
      </p:sp>
      <p:pic>
        <p:nvPicPr>
          <p:cNvPr id="552" name="Google Shape;552;p67"/>
          <p:cNvPicPr preferRelativeResize="0"/>
          <p:nvPr/>
        </p:nvPicPr>
        <p:blipFill>
          <a:blip r:embed="rId3">
            <a:alphaModFix/>
          </a:blip>
          <a:stretch>
            <a:fillRect/>
          </a:stretch>
        </p:blipFill>
        <p:spPr>
          <a:xfrm>
            <a:off x="5624800" y="1229175"/>
            <a:ext cx="3185925" cy="2954375"/>
          </a:xfrm>
          <a:prstGeom prst="rect">
            <a:avLst/>
          </a:prstGeom>
          <a:noFill/>
          <a:ln w="9525" cap="flat" cmpd="sng">
            <a:solidFill>
              <a:schemeClr val="accent1"/>
            </a:solidFill>
            <a:prstDash val="solid"/>
            <a:round/>
            <a:headEnd type="none" w="sm" len="sm"/>
            <a:tailEnd type="none" w="sm" len="sm"/>
          </a:ln>
        </p:spPr>
      </p:pic>
      <p:sp>
        <p:nvSpPr>
          <p:cNvPr id="553" name="Google Shape;553;p67"/>
          <p:cNvSpPr/>
          <p:nvPr/>
        </p:nvSpPr>
        <p:spPr>
          <a:xfrm>
            <a:off x="5503500" y="2918400"/>
            <a:ext cx="3095100" cy="239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7"/>
          <p:cNvSpPr/>
          <p:nvPr/>
        </p:nvSpPr>
        <p:spPr>
          <a:xfrm>
            <a:off x="5503500" y="3669000"/>
            <a:ext cx="3095100" cy="239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7"/>
          <p:cNvSpPr/>
          <p:nvPr/>
        </p:nvSpPr>
        <p:spPr>
          <a:xfrm>
            <a:off x="5503500" y="1886850"/>
            <a:ext cx="3095100" cy="239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 calcmode="lin" valueType="num">
                                      <p:cBhvr additive="base">
                                        <p:cTn id="7" dur="1000"/>
                                        <p:tgtEl>
                                          <p:spTgt spid="555"/>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553"/>
                                        </p:tgtEl>
                                        <p:attrNameLst>
                                          <p:attrName>style.visibility</p:attrName>
                                        </p:attrNameLst>
                                      </p:cBhvr>
                                      <p:to>
                                        <p:strVal val="visible"/>
                                      </p:to>
                                    </p:set>
                                    <p:anim calcmode="lin" valueType="num">
                                      <p:cBhvr additive="base">
                                        <p:cTn id="11" dur="1000"/>
                                        <p:tgtEl>
                                          <p:spTgt spid="553"/>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554"/>
                                        </p:tgtEl>
                                        <p:attrNameLst>
                                          <p:attrName>style.visibility</p:attrName>
                                        </p:attrNameLst>
                                      </p:cBhvr>
                                      <p:to>
                                        <p:strVal val="visible"/>
                                      </p:to>
                                    </p:set>
                                    <p:anim calcmode="lin" valueType="num">
                                      <p:cBhvr additive="base">
                                        <p:cTn id="15" dur="1000"/>
                                        <p:tgtEl>
                                          <p:spTgt spid="55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Graph</a:t>
            </a:r>
            <a:endParaRPr sz="2800" b="1"/>
          </a:p>
        </p:txBody>
      </p:sp>
      <p:sp>
        <p:nvSpPr>
          <p:cNvPr id="561" name="Google Shape;561;p68"/>
          <p:cNvSpPr txBox="1">
            <a:spLocks noGrp="1"/>
          </p:cNvSpPr>
          <p:nvPr>
            <p:ph type="body" idx="1"/>
          </p:nvPr>
        </p:nvSpPr>
        <p:spPr>
          <a:xfrm>
            <a:off x="1297500" y="1567550"/>
            <a:ext cx="32322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500"/>
              <a:t>Taintgrind and rtaint allows to create a dot graph that can be converted with the graphviz package.</a:t>
            </a:r>
            <a:endParaRPr sz="1500"/>
          </a:p>
        </p:txBody>
      </p:sp>
      <p:pic>
        <p:nvPicPr>
          <p:cNvPr id="562" name="Google Shape;562;p68"/>
          <p:cNvPicPr preferRelativeResize="0"/>
          <p:nvPr/>
        </p:nvPicPr>
        <p:blipFill rotWithShape="1">
          <a:blip r:embed="rId3">
            <a:alphaModFix/>
          </a:blip>
          <a:srcRect l="1703" r="1509"/>
          <a:stretch/>
        </p:blipFill>
        <p:spPr>
          <a:xfrm>
            <a:off x="5246975" y="281050"/>
            <a:ext cx="2224451" cy="4581398"/>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9"/>
          <p:cNvSpPr txBox="1">
            <a:spLocks noGrp="1"/>
          </p:cNvSpPr>
          <p:nvPr>
            <p:ph type="title"/>
          </p:nvPr>
        </p:nvSpPr>
        <p:spPr>
          <a:xfrm>
            <a:off x="819150" y="5408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Demo</a:t>
            </a:r>
            <a:endParaRPr b="1"/>
          </a:p>
        </p:txBody>
      </p:sp>
      <p:pic>
        <p:nvPicPr>
          <p:cNvPr id="568" name="Google Shape;568;p69"/>
          <p:cNvPicPr preferRelativeResize="0"/>
          <p:nvPr/>
        </p:nvPicPr>
        <p:blipFill rotWithShape="1">
          <a:blip r:embed="rId3">
            <a:alphaModFix/>
          </a:blip>
          <a:srcRect l="1409"/>
          <a:stretch/>
        </p:blipFill>
        <p:spPr>
          <a:xfrm>
            <a:off x="235325" y="1150975"/>
            <a:ext cx="5319824" cy="3530850"/>
          </a:xfrm>
          <a:prstGeom prst="rect">
            <a:avLst/>
          </a:prstGeom>
          <a:noFill/>
          <a:ln>
            <a:noFill/>
          </a:ln>
        </p:spPr>
      </p:pic>
      <p:pic>
        <p:nvPicPr>
          <p:cNvPr id="569" name="Google Shape;569;p69"/>
          <p:cNvPicPr preferRelativeResize="0"/>
          <p:nvPr/>
        </p:nvPicPr>
        <p:blipFill rotWithShape="1">
          <a:blip r:embed="rId4">
            <a:alphaModFix/>
          </a:blip>
          <a:srcRect l="1960"/>
          <a:stretch/>
        </p:blipFill>
        <p:spPr>
          <a:xfrm>
            <a:off x="5170375" y="589450"/>
            <a:ext cx="3541224" cy="1871375"/>
          </a:xfrm>
          <a:prstGeom prst="rect">
            <a:avLst/>
          </a:prstGeom>
          <a:noFill/>
          <a:ln w="9525" cap="flat" cmpd="sng">
            <a:solidFill>
              <a:schemeClr val="accent5"/>
            </a:solidFill>
            <a:prstDash val="solid"/>
            <a:round/>
            <a:headEnd type="none" w="sm" len="sm"/>
            <a:tailEnd type="none" w="sm" len="sm"/>
          </a:ln>
        </p:spPr>
      </p:pic>
      <p:pic>
        <p:nvPicPr>
          <p:cNvPr id="570" name="Google Shape;570;p69"/>
          <p:cNvPicPr preferRelativeResize="0"/>
          <p:nvPr/>
        </p:nvPicPr>
        <p:blipFill rotWithShape="1">
          <a:blip r:embed="rId5">
            <a:alphaModFix/>
          </a:blip>
          <a:srcRect l="744"/>
          <a:stretch/>
        </p:blipFill>
        <p:spPr>
          <a:xfrm>
            <a:off x="5136775" y="2923100"/>
            <a:ext cx="3541225" cy="1839389"/>
          </a:xfrm>
          <a:prstGeom prst="rect">
            <a:avLst/>
          </a:prstGeom>
          <a:noFill/>
          <a:ln w="9525" cap="flat" cmpd="sng">
            <a:solidFill>
              <a:schemeClr val="accent5"/>
            </a:solidFill>
            <a:prstDash val="solid"/>
            <a:round/>
            <a:headEnd type="none" w="sm" len="sm"/>
            <a:tailEnd type="none" w="sm" len="sm"/>
          </a:ln>
        </p:spPr>
      </p:pic>
      <p:cxnSp>
        <p:nvCxnSpPr>
          <p:cNvPr id="571" name="Google Shape;571;p69"/>
          <p:cNvCxnSpPr/>
          <p:nvPr/>
        </p:nvCxnSpPr>
        <p:spPr>
          <a:xfrm rot="10800000" flipH="1">
            <a:off x="3435725" y="2046250"/>
            <a:ext cx="1938600" cy="1853400"/>
          </a:xfrm>
          <a:prstGeom prst="straightConnector1">
            <a:avLst/>
          </a:prstGeom>
          <a:noFill/>
          <a:ln w="38100" cap="flat" cmpd="sng">
            <a:solidFill>
              <a:schemeClr val="lt1"/>
            </a:solidFill>
            <a:prstDash val="solid"/>
            <a:round/>
            <a:headEnd type="none" w="med" len="med"/>
            <a:tailEnd type="triangle" w="med" len="med"/>
          </a:ln>
        </p:spPr>
      </p:cxnSp>
      <p:cxnSp>
        <p:nvCxnSpPr>
          <p:cNvPr id="572" name="Google Shape;572;p69"/>
          <p:cNvCxnSpPr/>
          <p:nvPr/>
        </p:nvCxnSpPr>
        <p:spPr>
          <a:xfrm>
            <a:off x="1492625" y="3926550"/>
            <a:ext cx="3813900" cy="378000"/>
          </a:xfrm>
          <a:prstGeom prst="straightConnector1">
            <a:avLst/>
          </a:prstGeom>
          <a:noFill/>
          <a:ln w="38100" cap="flat" cmpd="sng">
            <a:solidFill>
              <a:schemeClr val="lt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1000"/>
                                        <p:tgtEl>
                                          <p:spTgt spid="571"/>
                                        </p:tgtEl>
                                      </p:cBhvr>
                                    </p:animEffect>
                                  </p:childTnLst>
                                </p:cTn>
                              </p:par>
                              <p:par>
                                <p:cTn id="8" presetID="10" presetClass="entr" presetSubtype="0" fill="hold" nodeType="withEffect">
                                  <p:stCondLst>
                                    <p:cond delay="0"/>
                                  </p:stCondLst>
                                  <p:childTnLst>
                                    <p:set>
                                      <p:cBhvr>
                                        <p:cTn id="9" dur="1" fill="hold">
                                          <p:stCondLst>
                                            <p:cond delay="0"/>
                                          </p:stCondLst>
                                        </p:cTn>
                                        <p:tgtEl>
                                          <p:spTgt spid="569"/>
                                        </p:tgtEl>
                                        <p:attrNameLst>
                                          <p:attrName>style.visibility</p:attrName>
                                        </p:attrNameLst>
                                      </p:cBhvr>
                                      <p:to>
                                        <p:strVal val="visible"/>
                                      </p:to>
                                    </p:set>
                                    <p:animEffect transition="in" filter="fade">
                                      <p:cBhvr>
                                        <p:cTn id="10" dur="1000"/>
                                        <p:tgtEl>
                                          <p:spTgt spid="5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2"/>
                                        </p:tgtEl>
                                        <p:attrNameLst>
                                          <p:attrName>style.visibility</p:attrName>
                                        </p:attrNameLst>
                                      </p:cBhvr>
                                      <p:to>
                                        <p:strVal val="visible"/>
                                      </p:to>
                                    </p:set>
                                    <p:animEffect transition="in" filter="fade">
                                      <p:cBhvr>
                                        <p:cTn id="15" dur="1000"/>
                                        <p:tgtEl>
                                          <p:spTgt spid="572"/>
                                        </p:tgtEl>
                                      </p:cBhvr>
                                    </p:animEffect>
                                  </p:childTnLst>
                                </p:cTn>
                              </p:par>
                              <p:par>
                                <p:cTn id="16" presetID="10" presetClass="entr" presetSubtype="0" fill="hold" nodeType="withEffect">
                                  <p:stCondLst>
                                    <p:cond delay="0"/>
                                  </p:stCondLst>
                                  <p:childTnLst>
                                    <p:set>
                                      <p:cBhvr>
                                        <p:cTn id="17" dur="1" fill="hold">
                                          <p:stCondLst>
                                            <p:cond delay="0"/>
                                          </p:stCondLst>
                                        </p:cTn>
                                        <p:tgtEl>
                                          <p:spTgt spid="570"/>
                                        </p:tgtEl>
                                        <p:attrNameLst>
                                          <p:attrName>style.visibility</p:attrName>
                                        </p:attrNameLst>
                                      </p:cBhvr>
                                      <p:to>
                                        <p:strVal val="visible"/>
                                      </p:to>
                                    </p:set>
                                    <p:animEffect transition="in" filter="fade">
                                      <p:cBhvr>
                                        <p:cTn id="18" dur="1000"/>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0"/>
          <p:cNvSpPr txBox="1">
            <a:spLocks noGrp="1"/>
          </p:cNvSpPr>
          <p:nvPr>
            <p:ph type="title"/>
          </p:nvPr>
        </p:nvSpPr>
        <p:spPr>
          <a:xfrm>
            <a:off x="823850" y="2053000"/>
            <a:ext cx="5141100" cy="11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Crash Analysis with Reverse Taint</a:t>
            </a:r>
            <a:endParaRPr sz="1800"/>
          </a:p>
        </p:txBody>
      </p:sp>
      <p:sp>
        <p:nvSpPr>
          <p:cNvPr id="578" name="Google Shape;578;p70"/>
          <p:cNvSpPr txBox="1">
            <a:spLocks noGrp="1"/>
          </p:cNvSpPr>
          <p:nvPr>
            <p:ph type="title"/>
          </p:nvPr>
        </p:nvSpPr>
        <p:spPr>
          <a:xfrm>
            <a:off x="823850" y="2571750"/>
            <a:ext cx="5141100" cy="11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t>Powered by</a:t>
            </a:r>
            <a:r>
              <a:rPr lang="en" sz="1800"/>
              <a:t> Taintgrind</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Powered by ...</a:t>
            </a:r>
            <a:endParaRPr sz="2800" b="1"/>
          </a:p>
        </p:txBody>
      </p:sp>
      <p:sp>
        <p:nvSpPr>
          <p:cNvPr id="584" name="Google Shape;584;p71"/>
          <p:cNvSpPr txBox="1">
            <a:spLocks noGrp="1"/>
          </p:cNvSpPr>
          <p:nvPr>
            <p:ph type="body" idx="1"/>
          </p:nvPr>
        </p:nvSpPr>
        <p:spPr>
          <a:xfrm>
            <a:off x="1044875" y="1951525"/>
            <a:ext cx="39501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Moflow - </a:t>
            </a:r>
            <a:r>
              <a:rPr lang="en" sz="1000" u="sng">
                <a:solidFill>
                  <a:schemeClr val="hlink"/>
                </a:solidFill>
                <a:hlinkClick r:id="rId3"/>
              </a:rPr>
              <a:t>https://github.com/Cisco-Talos/moflow/tree/master/BAP-0.7-moflow</a:t>
            </a:r>
            <a:endParaRPr sz="1000"/>
          </a:p>
          <a:p>
            <a:pPr marL="0" lvl="0" indent="0" algn="l" rtl="0">
              <a:spcBef>
                <a:spcPts val="1600"/>
              </a:spcBef>
              <a:spcAft>
                <a:spcPts val="0"/>
              </a:spcAft>
              <a:buNone/>
            </a:pPr>
            <a:r>
              <a:rPr lang="en"/>
              <a:t>Binary Ninja - </a:t>
            </a:r>
            <a:r>
              <a:rPr lang="en" sz="1000" u="sng">
                <a:solidFill>
                  <a:schemeClr val="hlink"/>
                </a:solidFill>
                <a:latin typeface="Arial"/>
                <a:ea typeface="Arial"/>
                <a:cs typeface="Arial"/>
                <a:sym typeface="Arial"/>
                <a:hlinkClick r:id="rId4"/>
              </a:rPr>
              <a:t>https://blog.trailofbits.com/2019/08/29/reverse-taint-analysis-using-binary-ninja/</a:t>
            </a:r>
            <a:endParaRPr sz="1000"/>
          </a:p>
          <a:p>
            <a:pPr marL="0" lvl="0" indent="0" algn="l" rtl="0">
              <a:spcBef>
                <a:spcPts val="1600"/>
              </a:spcBef>
              <a:spcAft>
                <a:spcPts val="0"/>
              </a:spcAft>
              <a:buNone/>
            </a:pPr>
            <a:r>
              <a:rPr lang="en"/>
              <a:t>Triton </a:t>
            </a:r>
            <a:r>
              <a:rPr lang="en" sz="1000"/>
              <a:t>- </a:t>
            </a:r>
            <a:r>
              <a:rPr lang="en" sz="1100" u="sng">
                <a:solidFill>
                  <a:schemeClr val="hlink"/>
                </a:solidFill>
                <a:latin typeface="Arial"/>
                <a:ea typeface="Arial"/>
                <a:cs typeface="Arial"/>
                <a:sym typeface="Arial"/>
                <a:hlinkClick r:id="rId5"/>
              </a:rPr>
              <a:t>https://triton.quarkslab.com/</a:t>
            </a:r>
            <a:endParaRPr sz="1000"/>
          </a:p>
          <a:p>
            <a:pPr marL="0" lvl="0" indent="0" algn="l" rtl="0">
              <a:spcBef>
                <a:spcPts val="1600"/>
              </a:spcBef>
              <a:spcAft>
                <a:spcPts val="0"/>
              </a:spcAft>
              <a:buNone/>
            </a:pPr>
            <a:r>
              <a:rPr lang="en"/>
              <a:t>BARF </a:t>
            </a:r>
            <a:r>
              <a:rPr lang="en" sz="1000"/>
              <a:t>- </a:t>
            </a:r>
            <a:r>
              <a:rPr lang="en" sz="1000" u="sng">
                <a:solidFill>
                  <a:schemeClr val="hlink"/>
                </a:solidFill>
                <a:latin typeface="Arial"/>
                <a:ea typeface="Arial"/>
                <a:cs typeface="Arial"/>
                <a:sym typeface="Arial"/>
                <a:hlinkClick r:id="rId6"/>
              </a:rPr>
              <a:t>https://github.com/programa-stic/barf-project</a:t>
            </a:r>
            <a:endParaRPr sz="1000"/>
          </a:p>
          <a:p>
            <a:pPr marL="0" lvl="0" indent="0" algn="l" rtl="0">
              <a:spcBef>
                <a:spcPts val="1600"/>
              </a:spcBef>
              <a:spcAft>
                <a:spcPts val="1600"/>
              </a:spcAft>
              <a:buNone/>
            </a:pPr>
            <a:r>
              <a:rPr lang="en" sz="1500"/>
              <a:t>libdft </a:t>
            </a:r>
            <a:r>
              <a:rPr lang="en" sz="1000"/>
              <a:t>- </a:t>
            </a:r>
            <a:r>
              <a:rPr lang="en" sz="1100" u="sng">
                <a:solidFill>
                  <a:schemeClr val="hlink"/>
                </a:solidFill>
                <a:latin typeface="Arial"/>
                <a:ea typeface="Arial"/>
                <a:cs typeface="Arial"/>
                <a:sym typeface="Arial"/>
                <a:hlinkClick r:id="rId7"/>
              </a:rPr>
              <a:t>http://www.cs.columbia.edu/~vpk/research/libdft/</a:t>
            </a:r>
            <a:endParaRPr sz="1000"/>
          </a:p>
        </p:txBody>
      </p:sp>
      <p:sp>
        <p:nvSpPr>
          <p:cNvPr id="585" name="Google Shape;585;p71"/>
          <p:cNvSpPr txBox="1">
            <a:spLocks noGrp="1"/>
          </p:cNvSpPr>
          <p:nvPr>
            <p:ph type="body" idx="2"/>
          </p:nvPr>
        </p:nvSpPr>
        <p:spPr>
          <a:xfrm>
            <a:off x="4933200" y="1358000"/>
            <a:ext cx="3403200" cy="42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solidFill>
                  <a:schemeClr val="accent1"/>
                </a:solidFill>
              </a:rPr>
              <a:t>Commercial</a:t>
            </a:r>
            <a:endParaRPr sz="1500" b="1">
              <a:solidFill>
                <a:schemeClr val="accent1"/>
              </a:solidFill>
            </a:endParaRPr>
          </a:p>
        </p:txBody>
      </p:sp>
      <p:sp>
        <p:nvSpPr>
          <p:cNvPr id="586" name="Google Shape;586;p71"/>
          <p:cNvSpPr txBox="1">
            <a:spLocks noGrp="1"/>
          </p:cNvSpPr>
          <p:nvPr>
            <p:ph type="body" idx="2"/>
          </p:nvPr>
        </p:nvSpPr>
        <p:spPr>
          <a:xfrm>
            <a:off x="1297500" y="1358000"/>
            <a:ext cx="3403200" cy="42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solidFill>
                  <a:schemeClr val="accent1"/>
                </a:solidFill>
              </a:rPr>
              <a:t>Free</a:t>
            </a:r>
            <a:endParaRPr sz="1500" b="1">
              <a:solidFill>
                <a:schemeClr val="accent1"/>
              </a:solidFill>
            </a:endParaRPr>
          </a:p>
        </p:txBody>
      </p:sp>
      <p:sp>
        <p:nvSpPr>
          <p:cNvPr id="587" name="Google Shape;587;p71"/>
          <p:cNvSpPr txBox="1">
            <a:spLocks noGrp="1"/>
          </p:cNvSpPr>
          <p:nvPr>
            <p:ph type="body" idx="2"/>
          </p:nvPr>
        </p:nvSpPr>
        <p:spPr>
          <a:xfrm>
            <a:off x="4933196" y="1951525"/>
            <a:ext cx="3403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TETRANE - </a:t>
            </a:r>
            <a:r>
              <a:rPr lang="en" u="sng">
                <a:solidFill>
                  <a:schemeClr val="hlink"/>
                </a:solidFill>
                <a:hlinkClick r:id="rId8"/>
              </a:rPr>
              <a:t>https://www.tetrane.com/</a:t>
            </a:r>
            <a:r>
              <a:rPr lang="en"/>
              <a:t> </a:t>
            </a:r>
            <a:endParaRPr/>
          </a:p>
        </p:txBody>
      </p:sp>
      <p:cxnSp>
        <p:nvCxnSpPr>
          <p:cNvPr id="588" name="Google Shape;588;p71"/>
          <p:cNvCxnSpPr/>
          <p:nvPr/>
        </p:nvCxnSpPr>
        <p:spPr>
          <a:xfrm>
            <a:off x="1014125" y="1692975"/>
            <a:ext cx="772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Hunting in the wild</a:t>
            </a:r>
            <a:endParaRPr sz="2800" b="1"/>
          </a:p>
        </p:txBody>
      </p:sp>
      <p:sp>
        <p:nvSpPr>
          <p:cNvPr id="161" name="Google Shape;161;p18"/>
          <p:cNvSpPr txBox="1">
            <a:spLocks noGrp="1"/>
          </p:cNvSpPr>
          <p:nvPr>
            <p:ph type="body" idx="1"/>
          </p:nvPr>
        </p:nvSpPr>
        <p:spPr>
          <a:xfrm>
            <a:off x="819150" y="1659600"/>
            <a:ext cx="7505700" cy="2448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accent1"/>
              </a:buClr>
              <a:buSzPts val="1500"/>
              <a:buChar char="-"/>
            </a:pPr>
            <a:r>
              <a:rPr lang="en" sz="1500" b="1">
                <a:solidFill>
                  <a:schemeClr val="accent1"/>
                </a:solidFill>
              </a:rPr>
              <a:t>How can a crash be found?</a:t>
            </a:r>
            <a:endParaRPr sz="1500" b="1">
              <a:solidFill>
                <a:schemeClr val="accent1"/>
              </a:solidFill>
            </a:endParaRPr>
          </a:p>
          <a:p>
            <a:pPr marL="0" lvl="0" indent="0" algn="just" rtl="0">
              <a:spcBef>
                <a:spcPts val="1600"/>
              </a:spcBef>
              <a:spcAft>
                <a:spcPts val="0"/>
              </a:spcAft>
              <a:buNone/>
            </a:pPr>
            <a:r>
              <a:rPr lang="en" sz="1500"/>
              <a:t>There are many different techniques and strategies.  Code review, static analysis, manual analysis and one of the most popular techniques that we will be also mentioned here, fuzzing.  The sooner the bug is found in the production process, the less the costs are.</a:t>
            </a:r>
            <a:endParaRPr sz="1500"/>
          </a:p>
          <a:p>
            <a:pPr marL="457200" lvl="0" indent="-323850" algn="l" rtl="0">
              <a:spcBef>
                <a:spcPts val="1600"/>
              </a:spcBef>
              <a:spcAft>
                <a:spcPts val="0"/>
              </a:spcAft>
              <a:buClr>
                <a:schemeClr val="accent1"/>
              </a:buClr>
              <a:buSzPts val="1500"/>
              <a:buChar char="-"/>
            </a:pPr>
            <a:r>
              <a:rPr lang="en" sz="1500" b="1">
                <a:solidFill>
                  <a:schemeClr val="accent1"/>
                </a:solidFill>
              </a:rPr>
              <a:t>So what is ‘fuzzing’?</a:t>
            </a:r>
            <a:endParaRPr sz="1500" b="1">
              <a:solidFill>
                <a:schemeClr val="accent1"/>
              </a:solidFill>
            </a:endParaRPr>
          </a:p>
          <a:p>
            <a:pPr marL="0" lvl="0" indent="0" algn="just" rtl="0">
              <a:spcBef>
                <a:spcPts val="1600"/>
              </a:spcBef>
              <a:spcAft>
                <a:spcPts val="1600"/>
              </a:spcAft>
              <a:buNone/>
            </a:pPr>
            <a:r>
              <a:rPr lang="en" sz="1500"/>
              <a:t>The idea behind fuzzing is very simple. Let’s take an malformed input and feed it to the application. Maybe it will crash. Of course, how the input is “chosen” and how the crashes are caught is a topic for another presentation(s).</a:t>
            </a:r>
            <a:endParaRPr sz="15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What Next?</a:t>
            </a:r>
            <a:endParaRPr sz="2800" b="1"/>
          </a:p>
        </p:txBody>
      </p:sp>
      <p:sp>
        <p:nvSpPr>
          <p:cNvPr id="594" name="Google Shape;594;p72"/>
          <p:cNvSpPr txBox="1">
            <a:spLocks noGrp="1"/>
          </p:cNvSpPr>
          <p:nvPr>
            <p:ph type="body" idx="1"/>
          </p:nvPr>
        </p:nvSpPr>
        <p:spPr>
          <a:xfrm>
            <a:off x="2622175" y="1567550"/>
            <a:ext cx="57141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500"/>
          </a:p>
          <a:p>
            <a:pPr marL="0" lvl="0" indent="0" algn="just" rtl="0">
              <a:spcBef>
                <a:spcPts val="1600"/>
              </a:spcBef>
              <a:spcAft>
                <a:spcPts val="0"/>
              </a:spcAft>
              <a:buNone/>
            </a:pPr>
            <a:r>
              <a:rPr lang="en" sz="1500"/>
              <a:t>The tainting starts from the last line inside the file. This is useful when there is a crash.  But there is no way to taint any arbitrary instruction if the application doesn’t crash. </a:t>
            </a:r>
            <a:endParaRPr sz="1500"/>
          </a:p>
          <a:p>
            <a:pPr marL="0" lvl="0" indent="0" algn="just" rtl="0">
              <a:spcBef>
                <a:spcPts val="1600"/>
              </a:spcBef>
              <a:spcAft>
                <a:spcPts val="1600"/>
              </a:spcAft>
              <a:buNone/>
            </a:pPr>
            <a:r>
              <a:rPr lang="en" sz="1500"/>
              <a:t>The way as it is written currently makes it slow. Optimization or the language change (thinking about Rust) is required.</a:t>
            </a:r>
            <a:endParaRPr sz="1500"/>
          </a:p>
        </p:txBody>
      </p:sp>
      <p:sp>
        <p:nvSpPr>
          <p:cNvPr id="595" name="Google Shape;595;p72"/>
          <p:cNvSpPr txBox="1">
            <a:spLocks noGrp="1"/>
          </p:cNvSpPr>
          <p:nvPr>
            <p:ph type="body" idx="1"/>
          </p:nvPr>
        </p:nvSpPr>
        <p:spPr>
          <a:xfrm>
            <a:off x="1014125" y="1567550"/>
            <a:ext cx="1891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rPr>
              <a:t>Updates</a:t>
            </a:r>
            <a:endParaRPr sz="1800" b="1">
              <a:solidFill>
                <a:schemeClr val="accent1"/>
              </a:solidFill>
            </a:endParaRPr>
          </a:p>
          <a:p>
            <a:pPr marL="457200" lvl="0" indent="-342900" algn="l" rtl="0">
              <a:spcBef>
                <a:spcPts val="1600"/>
              </a:spcBef>
              <a:spcAft>
                <a:spcPts val="0"/>
              </a:spcAft>
              <a:buClr>
                <a:schemeClr val="accent1"/>
              </a:buClr>
              <a:buSzPts val="1800"/>
              <a:buChar char="-"/>
            </a:pPr>
            <a:r>
              <a:rPr lang="en" sz="1800" b="1">
                <a:solidFill>
                  <a:schemeClr val="accent1"/>
                </a:solidFill>
              </a:rPr>
              <a:t>Address</a:t>
            </a:r>
            <a:endParaRPr sz="1800" b="1">
              <a:solidFill>
                <a:schemeClr val="accent1"/>
              </a:solidFill>
            </a:endParaRPr>
          </a:p>
          <a:p>
            <a:pPr marL="0" lvl="0" indent="0" algn="l" rtl="0">
              <a:spcBef>
                <a:spcPts val="1600"/>
              </a:spcBef>
              <a:spcAft>
                <a:spcPts val="0"/>
              </a:spcAft>
              <a:buNone/>
            </a:pPr>
            <a:endParaRPr sz="1800" b="1">
              <a:solidFill>
                <a:schemeClr val="accent1"/>
              </a:solidFill>
            </a:endParaRPr>
          </a:p>
          <a:p>
            <a:pPr marL="457200" lvl="0" indent="-342900" algn="l" rtl="0">
              <a:spcBef>
                <a:spcPts val="1600"/>
              </a:spcBef>
              <a:spcAft>
                <a:spcPts val="0"/>
              </a:spcAft>
              <a:buClr>
                <a:schemeClr val="accent1"/>
              </a:buClr>
              <a:buSzPts val="1800"/>
              <a:buChar char="-"/>
            </a:pPr>
            <a:r>
              <a:rPr lang="en" sz="1800" b="1">
                <a:solidFill>
                  <a:schemeClr val="accent1"/>
                </a:solidFill>
              </a:rPr>
              <a:t>Speed</a:t>
            </a:r>
            <a:endParaRPr sz="1800" b="1">
              <a:solidFill>
                <a:schemeClr val="accent1"/>
              </a:solidFill>
            </a:endParaRPr>
          </a:p>
          <a:p>
            <a:pPr marL="0" lvl="0" indent="0" algn="l" rtl="0">
              <a:spcBef>
                <a:spcPts val="1600"/>
              </a:spcBef>
              <a:spcAft>
                <a:spcPts val="0"/>
              </a:spcAft>
              <a:buNone/>
            </a:pPr>
            <a:endParaRPr sz="1800" b="1">
              <a:solidFill>
                <a:schemeClr val="accent1"/>
              </a:solidFill>
            </a:endParaRPr>
          </a:p>
          <a:p>
            <a:pPr marL="0" lvl="0" indent="0" algn="l" rtl="0">
              <a:spcBef>
                <a:spcPts val="1600"/>
              </a:spcBef>
              <a:spcAft>
                <a:spcPts val="0"/>
              </a:spcAft>
              <a:buNone/>
            </a:pPr>
            <a:endParaRPr sz="1800" b="1">
              <a:solidFill>
                <a:schemeClr val="accent1"/>
              </a:solidFill>
            </a:endParaRPr>
          </a:p>
          <a:p>
            <a:pPr marL="0" lvl="0" indent="0" algn="l" rtl="0">
              <a:spcBef>
                <a:spcPts val="1600"/>
              </a:spcBef>
              <a:spcAft>
                <a:spcPts val="1600"/>
              </a:spcAft>
              <a:buNone/>
            </a:pPr>
            <a:endParaRPr sz="1800" b="1">
              <a:solidFill>
                <a:schemeClr val="accen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What Next?</a:t>
            </a:r>
            <a:endParaRPr sz="2800" b="1"/>
          </a:p>
        </p:txBody>
      </p:sp>
      <p:sp>
        <p:nvSpPr>
          <p:cNvPr id="601" name="Google Shape;601;p73"/>
          <p:cNvSpPr txBox="1">
            <a:spLocks noGrp="1"/>
          </p:cNvSpPr>
          <p:nvPr>
            <p:ph type="body" idx="1"/>
          </p:nvPr>
        </p:nvSpPr>
        <p:spPr>
          <a:xfrm>
            <a:off x="1014125" y="1567550"/>
            <a:ext cx="1891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rPr>
              <a:t>Issues</a:t>
            </a:r>
            <a:endParaRPr sz="1800" b="1">
              <a:solidFill>
                <a:schemeClr val="accent1"/>
              </a:solidFill>
            </a:endParaRPr>
          </a:p>
          <a:p>
            <a:pPr marL="457200" lvl="0" indent="0" algn="l" rtl="0">
              <a:spcBef>
                <a:spcPts val="1600"/>
              </a:spcBef>
              <a:spcAft>
                <a:spcPts val="0"/>
              </a:spcAft>
              <a:buNone/>
            </a:pPr>
            <a:endParaRPr sz="1800" b="1">
              <a:solidFill>
                <a:schemeClr val="lt2"/>
              </a:solidFill>
            </a:endParaRPr>
          </a:p>
          <a:p>
            <a:pPr marL="0" lvl="0" indent="0" algn="l" rtl="0">
              <a:spcBef>
                <a:spcPts val="1600"/>
              </a:spcBef>
              <a:spcAft>
                <a:spcPts val="0"/>
              </a:spcAft>
              <a:buNone/>
            </a:pPr>
            <a:endParaRPr sz="1800" b="1">
              <a:solidFill>
                <a:schemeClr val="lt2"/>
              </a:solidFill>
            </a:endParaRPr>
          </a:p>
          <a:p>
            <a:pPr marL="0" lvl="0" indent="0" algn="l" rtl="0">
              <a:spcBef>
                <a:spcPts val="1600"/>
              </a:spcBef>
              <a:spcAft>
                <a:spcPts val="0"/>
              </a:spcAft>
              <a:buNone/>
            </a:pPr>
            <a:endParaRPr sz="1800" b="1"/>
          </a:p>
          <a:p>
            <a:pPr marL="0" lvl="0" indent="0" algn="l" rtl="0">
              <a:spcBef>
                <a:spcPts val="1600"/>
              </a:spcBef>
              <a:spcAft>
                <a:spcPts val="1600"/>
              </a:spcAft>
              <a:buNone/>
            </a:pPr>
            <a:endParaRPr sz="1800" b="1">
              <a:solidFill>
                <a:schemeClr val="lt2"/>
              </a:solidFill>
            </a:endParaRPr>
          </a:p>
        </p:txBody>
      </p:sp>
      <p:sp>
        <p:nvSpPr>
          <p:cNvPr id="602" name="Google Shape;602;p73"/>
          <p:cNvSpPr txBox="1">
            <a:spLocks noGrp="1"/>
          </p:cNvSpPr>
          <p:nvPr>
            <p:ph type="body" idx="1"/>
          </p:nvPr>
        </p:nvSpPr>
        <p:spPr>
          <a:xfrm>
            <a:off x="2622175" y="1567550"/>
            <a:ext cx="57141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500"/>
              <a:t>Currently the Taintgrind doesn't work on the ARM processors. This is caused by the Valgrind itself.  It is missing some of the ARM conversions. The bug was already reported.</a:t>
            </a:r>
            <a:endParaRPr sz="15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Summary</a:t>
            </a:r>
            <a:endParaRPr sz="2800" b="1"/>
          </a:p>
        </p:txBody>
      </p:sp>
      <p:sp>
        <p:nvSpPr>
          <p:cNvPr id="608" name="Google Shape;608;p74"/>
          <p:cNvSpPr txBox="1">
            <a:spLocks noGrp="1"/>
          </p:cNvSpPr>
          <p:nvPr>
            <p:ph type="body" idx="1"/>
          </p:nvPr>
        </p:nvSpPr>
        <p:spPr>
          <a:xfrm>
            <a:off x="1071154" y="1439800"/>
            <a:ext cx="7427546"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dirty="0"/>
              <a:t>The solution is based on the Valgrind/Taintgrind. It means that supports all the system supported by Valgrind itself (</a:t>
            </a:r>
            <a:r>
              <a:rPr lang="en" sz="1800" b="1" dirty="0">
                <a:solidFill>
                  <a:schemeClr val="accent1"/>
                </a:solidFill>
              </a:rPr>
              <a:t>+</a:t>
            </a:r>
            <a:r>
              <a:rPr lang="en" sz="1500" dirty="0"/>
              <a:t>) But it also suffers from the Valgrind issues (</a:t>
            </a:r>
            <a:r>
              <a:rPr lang="en" sz="1800" b="1" dirty="0">
                <a:solidFill>
                  <a:schemeClr val="accent1"/>
                </a:solidFill>
              </a:rPr>
              <a:t>-</a:t>
            </a:r>
            <a:r>
              <a:rPr lang="en" sz="1500" dirty="0"/>
              <a:t>)</a:t>
            </a:r>
            <a:endParaRPr sz="1500" dirty="0"/>
          </a:p>
          <a:p>
            <a:pPr marL="0" lvl="0" indent="0" algn="just">
              <a:spcBef>
                <a:spcPts val="1600"/>
              </a:spcBef>
              <a:buNone/>
            </a:pPr>
            <a:r>
              <a:rPr lang="en" sz="1500" dirty="0"/>
              <a:t>The process of creating taint log is time consuming (</a:t>
            </a:r>
            <a:r>
              <a:rPr lang="en" sz="1800" b="1" dirty="0">
                <a:solidFill>
                  <a:schemeClr val="accent1"/>
                </a:solidFill>
              </a:rPr>
              <a:t>-</a:t>
            </a:r>
            <a:r>
              <a:rPr lang="en" sz="1500" dirty="0"/>
              <a:t>) </a:t>
            </a:r>
            <a:r>
              <a:rPr lang="en-US" sz="1500" dirty="0"/>
              <a:t>and the log is HUGE </a:t>
            </a:r>
            <a:r>
              <a:rPr lang="en" sz="1500" dirty="0"/>
              <a:t>(</a:t>
            </a:r>
            <a:r>
              <a:rPr lang="en" sz="1800" b="1" dirty="0">
                <a:solidFill>
                  <a:schemeClr val="accent1"/>
                </a:solidFill>
              </a:rPr>
              <a:t>-</a:t>
            </a:r>
            <a:r>
              <a:rPr lang="en" sz="1500" dirty="0"/>
              <a:t>)</a:t>
            </a:r>
            <a:r>
              <a:rPr lang="en-US" sz="1500" dirty="0"/>
              <a:t> </a:t>
            </a:r>
            <a:endParaRPr sz="1500" dirty="0"/>
          </a:p>
          <a:p>
            <a:pPr marL="0" lvl="0" indent="0" algn="just" rtl="0">
              <a:spcBef>
                <a:spcPts val="1600"/>
              </a:spcBef>
              <a:spcAft>
                <a:spcPts val="0"/>
              </a:spcAft>
              <a:buNone/>
            </a:pPr>
            <a:r>
              <a:rPr lang="en" sz="1500" b="1" dirty="0"/>
              <a:t>rtaint </a:t>
            </a:r>
            <a:r>
              <a:rPr lang="en" sz="1500" dirty="0"/>
              <a:t>can be used in most of the cases making the analysis “faster” and automated. Easy to incorporate to other tools. (</a:t>
            </a:r>
            <a:r>
              <a:rPr lang="en" sz="1800" b="1" dirty="0">
                <a:solidFill>
                  <a:schemeClr val="accent1"/>
                </a:solidFill>
              </a:rPr>
              <a:t>+</a:t>
            </a:r>
            <a:r>
              <a:rPr lang="en" sz="1500" dirty="0"/>
              <a:t>)</a:t>
            </a:r>
            <a:endParaRPr sz="1500" dirty="0"/>
          </a:p>
          <a:p>
            <a:pPr marL="0" lvl="0" indent="0" algn="just" rtl="0">
              <a:spcBef>
                <a:spcPts val="1600"/>
              </a:spcBef>
              <a:spcAft>
                <a:spcPts val="0"/>
              </a:spcAft>
              <a:buNone/>
            </a:pPr>
            <a:r>
              <a:rPr lang="en" sz="1500" dirty="0"/>
              <a:t>The Python may not be the best solution for the rtaint. Too slow? (</a:t>
            </a:r>
            <a:r>
              <a:rPr lang="en" sz="1800" b="1" dirty="0">
                <a:solidFill>
                  <a:schemeClr val="accent1"/>
                </a:solidFill>
              </a:rPr>
              <a:t>-</a:t>
            </a:r>
            <a:r>
              <a:rPr lang="en" sz="1500" dirty="0"/>
              <a:t>)</a:t>
            </a:r>
            <a:endParaRPr sz="1500" dirty="0"/>
          </a:p>
          <a:p>
            <a:pPr marL="0" lvl="0" indent="0" algn="just" rtl="0">
              <a:spcBef>
                <a:spcPts val="1600"/>
              </a:spcBef>
              <a:spcAft>
                <a:spcPts val="1600"/>
              </a:spcAft>
              <a:buNone/>
            </a:pPr>
            <a:r>
              <a:rPr lang="en" sz="1500" dirty="0"/>
              <a:t>It requires more testing on the real live application.  I’m happy to receive any feedback :) (</a:t>
            </a:r>
            <a:r>
              <a:rPr lang="en" sz="1800" b="1" dirty="0">
                <a:solidFill>
                  <a:schemeClr val="accent1"/>
                </a:solidFill>
              </a:rPr>
              <a:t>+</a:t>
            </a:r>
            <a:r>
              <a:rPr lang="en" sz="1500" dirty="0"/>
              <a:t>)</a:t>
            </a:r>
            <a:endParaRPr sz="15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References and Interesting Docs</a:t>
            </a:r>
            <a:endParaRPr sz="2800" b="1"/>
          </a:p>
        </p:txBody>
      </p:sp>
      <p:sp>
        <p:nvSpPr>
          <p:cNvPr id="614" name="Google Shape;614;p75"/>
          <p:cNvSpPr txBox="1">
            <a:spLocks noGrp="1"/>
          </p:cNvSpPr>
          <p:nvPr>
            <p:ph type="body" idx="1"/>
          </p:nvPr>
        </p:nvSpPr>
        <p:spPr>
          <a:xfrm>
            <a:off x="683675" y="1567550"/>
            <a:ext cx="81711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u="sng">
                <a:solidFill>
                  <a:schemeClr val="hlink"/>
                </a:solidFill>
                <a:latin typeface="Arial"/>
                <a:ea typeface="Arial"/>
                <a:cs typeface="Arial"/>
                <a:sym typeface="Arial"/>
                <a:hlinkClick r:id="rId3"/>
              </a:rPr>
              <a:t>https://github.com/wmkhoo/taintgrind</a:t>
            </a:r>
            <a:endParaRPr sz="1000"/>
          </a:p>
          <a:p>
            <a:pPr marL="0" lvl="0" indent="0" algn="l" rtl="0">
              <a:lnSpc>
                <a:spcPct val="100000"/>
              </a:lnSpc>
              <a:spcBef>
                <a:spcPts val="1600"/>
              </a:spcBef>
              <a:spcAft>
                <a:spcPts val="0"/>
              </a:spcAft>
              <a:buNone/>
            </a:pPr>
            <a:r>
              <a:rPr lang="en" sz="1000" u="sng">
                <a:solidFill>
                  <a:schemeClr val="hlink"/>
                </a:solidFill>
                <a:latin typeface="Arial"/>
                <a:ea typeface="Arial"/>
                <a:cs typeface="Arial"/>
                <a:sym typeface="Arial"/>
                <a:hlinkClick r:id="rId4"/>
              </a:rPr>
              <a:t>http://valgrind.org/</a:t>
            </a:r>
            <a:endParaRPr sz="1000"/>
          </a:p>
          <a:p>
            <a:pPr marL="0" lvl="0" indent="0" algn="l" rtl="0">
              <a:lnSpc>
                <a:spcPct val="100000"/>
              </a:lnSpc>
              <a:spcBef>
                <a:spcPts val="1600"/>
              </a:spcBef>
              <a:spcAft>
                <a:spcPts val="0"/>
              </a:spcAft>
              <a:buNone/>
            </a:pPr>
            <a:r>
              <a:rPr lang="en" sz="1000" u="sng">
                <a:solidFill>
                  <a:schemeClr val="hlink"/>
                </a:solidFill>
                <a:hlinkClick r:id="rId5"/>
              </a:rPr>
              <a:t>http://valgrind.org/docs/memcheck2005.pdf</a:t>
            </a:r>
            <a:r>
              <a:rPr lang="en" sz="1000"/>
              <a:t> </a:t>
            </a:r>
            <a:endParaRPr sz="1000"/>
          </a:p>
          <a:p>
            <a:pPr marL="0" lvl="0" indent="0" algn="l" rtl="0">
              <a:lnSpc>
                <a:spcPct val="100000"/>
              </a:lnSpc>
              <a:spcBef>
                <a:spcPts val="1600"/>
              </a:spcBef>
              <a:spcAft>
                <a:spcPts val="0"/>
              </a:spcAft>
              <a:buNone/>
            </a:pPr>
            <a:r>
              <a:rPr lang="en" sz="1000" u="sng">
                <a:solidFill>
                  <a:schemeClr val="accent5"/>
                </a:solidFill>
                <a:latin typeface="Arial"/>
                <a:ea typeface="Arial"/>
                <a:cs typeface="Arial"/>
                <a:sym typeface="Arial"/>
                <a:hlinkClick r:id="rId6"/>
              </a:rPr>
              <a:t>https://users.ece.cmu.edu/~aavgerin/papers/Oakland10.pdf</a:t>
            </a:r>
            <a:endParaRPr sz="1000"/>
          </a:p>
          <a:p>
            <a:pPr marL="0" lvl="0" indent="0" algn="l" rtl="0">
              <a:lnSpc>
                <a:spcPct val="100000"/>
              </a:lnSpc>
              <a:spcBef>
                <a:spcPts val="1600"/>
              </a:spcBef>
              <a:spcAft>
                <a:spcPts val="0"/>
              </a:spcAft>
              <a:buNone/>
            </a:pPr>
            <a:r>
              <a:rPr lang="en" sz="1000" u="sng">
                <a:solidFill>
                  <a:schemeClr val="hlink"/>
                </a:solidFill>
                <a:latin typeface="Arial"/>
                <a:ea typeface="Arial"/>
                <a:cs typeface="Arial"/>
                <a:sym typeface="Arial"/>
                <a:hlinkClick r:id="rId7"/>
              </a:rPr>
              <a:t>https://www2.cs.arizona.edu/~debray/Publications/bit-level-taint.pdf</a:t>
            </a:r>
            <a:endParaRPr sz="1000"/>
          </a:p>
          <a:p>
            <a:pPr marL="0" lvl="0" indent="0" algn="l" rtl="0">
              <a:lnSpc>
                <a:spcPct val="100000"/>
              </a:lnSpc>
              <a:spcBef>
                <a:spcPts val="1600"/>
              </a:spcBef>
              <a:spcAft>
                <a:spcPts val="0"/>
              </a:spcAft>
              <a:buNone/>
            </a:pPr>
            <a:r>
              <a:rPr lang="en" sz="1000" u="sng">
                <a:solidFill>
                  <a:schemeClr val="accent5"/>
                </a:solidFill>
                <a:latin typeface="Arial"/>
                <a:ea typeface="Arial"/>
                <a:cs typeface="Arial"/>
                <a:sym typeface="Arial"/>
                <a:hlinkClick r:id="rId8"/>
              </a:rPr>
              <a:t>http://bitblaze.cs.berkeley.edu/papers/dta%2B%2B-ndss11.pdf</a:t>
            </a:r>
            <a:endParaRPr sz="1000"/>
          </a:p>
          <a:p>
            <a:pPr marL="0" lvl="0" indent="0" algn="l" rtl="0">
              <a:lnSpc>
                <a:spcPct val="100000"/>
              </a:lnSpc>
              <a:spcBef>
                <a:spcPts val="1600"/>
              </a:spcBef>
              <a:spcAft>
                <a:spcPts val="0"/>
              </a:spcAft>
              <a:buNone/>
            </a:pPr>
            <a:r>
              <a:rPr lang="en" sz="1000" u="sng">
                <a:solidFill>
                  <a:schemeClr val="hlink"/>
                </a:solidFill>
                <a:latin typeface="Arial"/>
                <a:ea typeface="Arial"/>
                <a:cs typeface="Arial"/>
                <a:sym typeface="Arial"/>
                <a:hlinkClick r:id="rId9"/>
              </a:rPr>
              <a:t>http://shell-storm.org/blog/Taint-analysis-and-pattern-matching-with-Pin/</a:t>
            </a:r>
            <a:endParaRPr sz="1000"/>
          </a:p>
          <a:p>
            <a:pPr marL="0" lvl="0" indent="0" algn="l" rtl="0">
              <a:lnSpc>
                <a:spcPct val="100000"/>
              </a:lnSpc>
              <a:spcBef>
                <a:spcPts val="1600"/>
              </a:spcBef>
              <a:spcAft>
                <a:spcPts val="1600"/>
              </a:spcAft>
              <a:buNone/>
            </a:pPr>
            <a:r>
              <a:rPr lang="en" sz="1000" u="sng">
                <a:solidFill>
                  <a:schemeClr val="hlink"/>
                </a:solidFill>
                <a:latin typeface="Arial"/>
                <a:ea typeface="Arial"/>
                <a:cs typeface="Arial"/>
                <a:sym typeface="Arial"/>
                <a:hlinkClick r:id="rId10"/>
              </a:rPr>
              <a:t>https://www.blackhat.com/docs/eu-15/materials/eu-15-Kim-Triaging-Crashes-With-Backward-Taint-Analysis-For-ARM-Architecture.pdf</a:t>
            </a: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6"/>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Special Thanks</a:t>
            </a:r>
            <a:endParaRPr b="1"/>
          </a:p>
        </p:txBody>
      </p:sp>
      <p:sp>
        <p:nvSpPr>
          <p:cNvPr id="620" name="Google Shape;620;p76"/>
          <p:cNvSpPr txBox="1">
            <a:spLocks noGrp="1"/>
          </p:cNvSpPr>
          <p:nvPr>
            <p:ph type="title"/>
          </p:nvPr>
        </p:nvSpPr>
        <p:spPr>
          <a:xfrm>
            <a:off x="2278500" y="3061550"/>
            <a:ext cx="4587000" cy="11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Wei Ming Khoo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7"/>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Questions</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8"/>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Thank you :)</a:t>
            </a:r>
            <a:endParaRPr b="1"/>
          </a:p>
        </p:txBody>
      </p:sp>
      <p:sp>
        <p:nvSpPr>
          <p:cNvPr id="631" name="Google Shape;631;p78"/>
          <p:cNvSpPr txBox="1"/>
          <p:nvPr/>
        </p:nvSpPr>
        <p:spPr>
          <a:xfrm>
            <a:off x="864349" y="3258975"/>
            <a:ext cx="3084365" cy="3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accent5"/>
                </a:solidFill>
                <a:latin typeface="Lato"/>
                <a:ea typeface="Lato"/>
                <a:cs typeface="Lato"/>
                <a:sym typeface="Lato"/>
                <a:hlinkClick r:id="rId3"/>
              </a:rPr>
              <a:t>mzmyslowski@cycura.com</a:t>
            </a:r>
            <a:endParaRPr dirty="0">
              <a:solidFill>
                <a:schemeClr val="accent5"/>
              </a:solidFill>
              <a:latin typeface="Lato"/>
              <a:ea typeface="Lato"/>
              <a:cs typeface="Lato"/>
              <a:sym typeface="Lato"/>
            </a:endParaRPr>
          </a:p>
          <a:p>
            <a:pPr marL="0" lvl="0" indent="0" algn="l" rtl="0">
              <a:spcBef>
                <a:spcPts val="0"/>
              </a:spcBef>
              <a:spcAft>
                <a:spcPts val="0"/>
              </a:spcAft>
              <a:buNone/>
            </a:pPr>
            <a:r>
              <a:rPr lang="en" dirty="0">
                <a:solidFill>
                  <a:schemeClr val="accent5"/>
                </a:solidFill>
                <a:latin typeface="Lato"/>
                <a:ea typeface="Lato"/>
                <a:cs typeface="Lato"/>
                <a:sym typeface="Lato"/>
              </a:rPr>
              <a:t>@marekzmyslowski</a:t>
            </a:r>
            <a:endParaRPr dirty="0">
              <a:solidFill>
                <a:schemeClr val="accent5"/>
              </a:solidFill>
              <a:latin typeface="Lato"/>
              <a:ea typeface="Lato"/>
              <a:cs typeface="Lato"/>
              <a:sym typeface="Lato"/>
            </a:endParaRPr>
          </a:p>
          <a:p>
            <a:pPr marL="0" lvl="0" indent="0" algn="l" rtl="0">
              <a:spcBef>
                <a:spcPts val="0"/>
              </a:spcBef>
              <a:spcAft>
                <a:spcPts val="0"/>
              </a:spcAft>
              <a:buNone/>
            </a:pPr>
            <a:r>
              <a:rPr lang="en" dirty="0">
                <a:solidFill>
                  <a:schemeClr val="accent5"/>
                </a:solidFill>
                <a:latin typeface="Lato"/>
                <a:ea typeface="Lato"/>
                <a:cs typeface="Lato"/>
                <a:sym typeface="Lato"/>
              </a:rPr>
              <a:t>https://github.com/Cycura/rtaint</a:t>
            </a:r>
            <a:endParaRPr dirty="0">
              <a:solidFill>
                <a:schemeClr val="accent5"/>
              </a:solidFill>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pic>
        <p:nvPicPr>
          <p:cNvPr id="632" name="Google Shape;632;p78"/>
          <p:cNvPicPr preferRelativeResize="0"/>
          <p:nvPr/>
        </p:nvPicPr>
        <p:blipFill>
          <a:blip r:embed="rId4">
            <a:alphaModFix/>
          </a:blip>
          <a:stretch>
            <a:fillRect/>
          </a:stretch>
        </p:blipFill>
        <p:spPr>
          <a:xfrm>
            <a:off x="924200" y="4200150"/>
            <a:ext cx="2359725" cy="40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Fuzzers</a:t>
            </a:r>
            <a:endParaRPr sz="2800" b="1"/>
          </a:p>
        </p:txBody>
      </p:sp>
      <p:sp>
        <p:nvSpPr>
          <p:cNvPr id="167" name="Google Shape;167;p19"/>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The godfather of all is, of course, AFL.  However, recent years brought multiple fuzzers used for different purposes.  Some of them are different clones of AFL, some of them try to do things differently. </a:t>
            </a:r>
            <a:endParaRPr sz="1500"/>
          </a:p>
          <a:p>
            <a:pPr marL="0" lvl="0" indent="0" algn="just" rtl="0">
              <a:spcBef>
                <a:spcPts val="1600"/>
              </a:spcBef>
              <a:spcAft>
                <a:spcPts val="1600"/>
              </a:spcAft>
              <a:buNone/>
            </a:pPr>
            <a:r>
              <a:rPr lang="en" sz="1500"/>
              <a:t>Everyone can find something for themselves.</a:t>
            </a:r>
            <a:endParaRPr sz="1500"/>
          </a:p>
        </p:txBody>
      </p:sp>
      <p:sp>
        <p:nvSpPr>
          <p:cNvPr id="168" name="Google Shape;168;p19"/>
          <p:cNvSpPr txBox="1"/>
          <p:nvPr/>
        </p:nvSpPr>
        <p:spPr>
          <a:xfrm>
            <a:off x="5470700" y="1732650"/>
            <a:ext cx="29160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Courier New"/>
                <a:ea typeface="Courier New"/>
                <a:cs typeface="Courier New"/>
                <a:sym typeface="Courier New"/>
              </a:rPr>
              <a:t>American Fuzzy Lop</a:t>
            </a:r>
            <a:endParaRPr sz="1800" b="1">
              <a:solidFill>
                <a:schemeClr val="accent1"/>
              </a:solidFill>
              <a:latin typeface="Courier New"/>
              <a:ea typeface="Courier New"/>
              <a:cs typeface="Courier New"/>
              <a:sym typeface="Courier New"/>
            </a:endParaRPr>
          </a:p>
        </p:txBody>
      </p:sp>
      <p:sp>
        <p:nvSpPr>
          <p:cNvPr id="169" name="Google Shape;169;p19"/>
          <p:cNvSpPr txBox="1"/>
          <p:nvPr/>
        </p:nvSpPr>
        <p:spPr>
          <a:xfrm>
            <a:off x="5350975" y="2814475"/>
            <a:ext cx="16011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Courier New"/>
                <a:ea typeface="Courier New"/>
                <a:cs typeface="Courier New"/>
                <a:sym typeface="Courier New"/>
              </a:rPr>
              <a:t>HonggFuzz</a:t>
            </a:r>
            <a:endParaRPr sz="1800" b="1">
              <a:solidFill>
                <a:schemeClr val="accent1"/>
              </a:solidFill>
              <a:latin typeface="Courier New"/>
              <a:ea typeface="Courier New"/>
              <a:cs typeface="Courier New"/>
              <a:sym typeface="Courier New"/>
            </a:endParaRPr>
          </a:p>
        </p:txBody>
      </p:sp>
      <p:sp>
        <p:nvSpPr>
          <p:cNvPr id="170" name="Google Shape;170;p19"/>
          <p:cNvSpPr txBox="1"/>
          <p:nvPr/>
        </p:nvSpPr>
        <p:spPr>
          <a:xfrm>
            <a:off x="6832475" y="2631850"/>
            <a:ext cx="16881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Courier New"/>
                <a:ea typeface="Courier New"/>
                <a:cs typeface="Courier New"/>
                <a:sym typeface="Courier New"/>
              </a:rPr>
              <a:t>AFL++</a:t>
            </a:r>
            <a:endParaRPr sz="1800" b="1">
              <a:solidFill>
                <a:schemeClr val="accent1"/>
              </a:solidFill>
              <a:latin typeface="Courier New"/>
              <a:ea typeface="Courier New"/>
              <a:cs typeface="Courier New"/>
              <a:sym typeface="Courier New"/>
            </a:endParaRPr>
          </a:p>
        </p:txBody>
      </p:sp>
      <p:sp>
        <p:nvSpPr>
          <p:cNvPr id="171" name="Google Shape;171;p19"/>
          <p:cNvSpPr txBox="1"/>
          <p:nvPr/>
        </p:nvSpPr>
        <p:spPr>
          <a:xfrm>
            <a:off x="6498450" y="3375900"/>
            <a:ext cx="16539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Courier New"/>
                <a:ea typeface="Courier New"/>
                <a:cs typeface="Courier New"/>
                <a:sym typeface="Courier New"/>
              </a:rPr>
              <a:t>Angora</a:t>
            </a:r>
            <a:endParaRPr sz="1800" b="1">
              <a:solidFill>
                <a:schemeClr val="accent1"/>
              </a:solidFill>
              <a:latin typeface="Courier New"/>
              <a:ea typeface="Courier New"/>
              <a:cs typeface="Courier New"/>
              <a:sym typeface="Courier New"/>
            </a:endParaRPr>
          </a:p>
        </p:txBody>
      </p:sp>
      <p:sp>
        <p:nvSpPr>
          <p:cNvPr id="172" name="Google Shape;172;p19"/>
          <p:cNvSpPr txBox="1"/>
          <p:nvPr/>
        </p:nvSpPr>
        <p:spPr>
          <a:xfrm>
            <a:off x="6198725" y="2273563"/>
            <a:ext cx="12348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Courier New"/>
                <a:ea typeface="Courier New"/>
                <a:cs typeface="Courier New"/>
                <a:sym typeface="Courier New"/>
              </a:rPr>
              <a:t>QSYM</a:t>
            </a:r>
            <a:endParaRPr sz="1800" b="1">
              <a:solidFill>
                <a:schemeClr val="accent1"/>
              </a:solidFill>
              <a:latin typeface="Courier New"/>
              <a:ea typeface="Courier New"/>
              <a:cs typeface="Courier New"/>
              <a:sym typeface="Courier New"/>
            </a:endParaRPr>
          </a:p>
        </p:txBody>
      </p:sp>
      <p:sp>
        <p:nvSpPr>
          <p:cNvPr id="173" name="Google Shape;173;p19"/>
          <p:cNvSpPr txBox="1"/>
          <p:nvPr/>
        </p:nvSpPr>
        <p:spPr>
          <a:xfrm>
            <a:off x="7490100" y="3133850"/>
            <a:ext cx="16539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Courier New"/>
                <a:ea typeface="Courier New"/>
                <a:cs typeface="Courier New"/>
                <a:sym typeface="Courier New"/>
              </a:rPr>
              <a:t>WinAFL</a:t>
            </a:r>
            <a:endParaRPr sz="1800" b="1">
              <a:solidFill>
                <a:schemeClr val="accent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Real Example - Fuzzing</a:t>
            </a:r>
            <a:endParaRPr sz="2800" b="1"/>
          </a:p>
        </p:txBody>
      </p:sp>
      <p:sp>
        <p:nvSpPr>
          <p:cNvPr id="179" name="Google Shape;179;p20"/>
          <p:cNvSpPr txBox="1">
            <a:spLocks noGrp="1"/>
          </p:cNvSpPr>
          <p:nvPr>
            <p:ph type="body" idx="1"/>
          </p:nvPr>
        </p:nvSpPr>
        <p:spPr>
          <a:xfrm>
            <a:off x="1297500" y="1724925"/>
            <a:ext cx="7038900" cy="2753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OpenCTM is primarily a file format for storing 3D triangle meshes in a compact yet versatile format. In order to make it easy for software developers and 3D designers to support the format, an easy to use software library is provided that can read and write OpenCTM format files.</a:t>
            </a:r>
            <a:endParaRPr sz="15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000" u="sng">
                <a:solidFill>
                  <a:schemeClr val="hlink"/>
                </a:solidFill>
                <a:hlinkClick r:id="rId3"/>
              </a:rPr>
              <a:t>http://openctm.sourceforge.net</a:t>
            </a:r>
            <a:endParaRPr sz="1000"/>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Real Example - Fuzzing</a:t>
            </a:r>
            <a:endParaRPr sz="2800" b="1"/>
          </a:p>
        </p:txBody>
      </p:sp>
      <p:pic>
        <p:nvPicPr>
          <p:cNvPr id="185" name="Google Shape;185;p21"/>
          <p:cNvPicPr preferRelativeResize="0"/>
          <p:nvPr/>
        </p:nvPicPr>
        <p:blipFill rotWithShape="1">
          <a:blip r:embed="rId3">
            <a:alphaModFix/>
          </a:blip>
          <a:srcRect l="695" t="2276"/>
          <a:stretch/>
        </p:blipFill>
        <p:spPr>
          <a:xfrm>
            <a:off x="341825" y="1439375"/>
            <a:ext cx="4536100" cy="2955325"/>
          </a:xfrm>
          <a:prstGeom prst="rect">
            <a:avLst/>
          </a:prstGeom>
          <a:noFill/>
          <a:ln>
            <a:noFill/>
          </a:ln>
        </p:spPr>
      </p:pic>
      <p:pic>
        <p:nvPicPr>
          <p:cNvPr id="186" name="Google Shape;186;p21"/>
          <p:cNvPicPr preferRelativeResize="0"/>
          <p:nvPr/>
        </p:nvPicPr>
        <p:blipFill rotWithShape="1">
          <a:blip r:embed="rId4">
            <a:alphaModFix/>
          </a:blip>
          <a:srcRect l="970" t="2733" b="-9"/>
          <a:stretch/>
        </p:blipFill>
        <p:spPr>
          <a:xfrm>
            <a:off x="4876475" y="989225"/>
            <a:ext cx="4021899" cy="2628839"/>
          </a:xfrm>
          <a:prstGeom prst="rect">
            <a:avLst/>
          </a:prstGeom>
          <a:noFill/>
          <a:ln>
            <a:noFill/>
          </a:ln>
        </p:spPr>
      </p:pic>
      <p:pic>
        <p:nvPicPr>
          <p:cNvPr id="187" name="Google Shape;187;p21"/>
          <p:cNvPicPr preferRelativeResize="0"/>
          <p:nvPr/>
        </p:nvPicPr>
        <p:blipFill rotWithShape="1">
          <a:blip r:embed="rId5">
            <a:alphaModFix amt="83000"/>
          </a:blip>
          <a:srcRect t="3165" b="1478"/>
          <a:stretch/>
        </p:blipFill>
        <p:spPr>
          <a:xfrm>
            <a:off x="2840075" y="1650000"/>
            <a:ext cx="5015476" cy="3188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1000"/>
                                        <p:tgtEl>
                                          <p:spTgt spid="18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3155</Words>
  <Application>Microsoft Office PowerPoint</Application>
  <PresentationFormat>On-screen Show (16:9)</PresentationFormat>
  <Paragraphs>298</Paragraphs>
  <Slides>66</Slides>
  <Notes>66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Lato</vt:lpstr>
      <vt:lpstr>Nunito</vt:lpstr>
      <vt:lpstr>Arial</vt:lpstr>
      <vt:lpstr>Calibri</vt:lpstr>
      <vt:lpstr>Courier New</vt:lpstr>
      <vt:lpstr>Shift</vt:lpstr>
      <vt:lpstr>Crash Analysis with Reverse Taint</vt:lpstr>
      <vt:lpstr>whoami</vt:lpstr>
      <vt:lpstr>Crash Analysis with Reverse Taint</vt:lpstr>
      <vt:lpstr>Crash Analysis with Reverse Taint</vt:lpstr>
      <vt:lpstr>Crash Analysis with Reverse Taint</vt:lpstr>
      <vt:lpstr>Hunting in the wild</vt:lpstr>
      <vt:lpstr>Fuzzers</vt:lpstr>
      <vt:lpstr>Real Example - Fuzzing</vt:lpstr>
      <vt:lpstr>Real Example - Fuzzing</vt:lpstr>
      <vt:lpstr>Crash vs Bug</vt:lpstr>
      <vt:lpstr>Crash vs Bug</vt:lpstr>
      <vt:lpstr>Crash vs Bug</vt:lpstr>
      <vt:lpstr>Crash vs Bug</vt:lpstr>
      <vt:lpstr>Crash vs Bug</vt:lpstr>
      <vt:lpstr>Crash vs Bug</vt:lpstr>
      <vt:lpstr>Crash Analysis with Reverse Taint</vt:lpstr>
      <vt:lpstr>Crash Analysis with Reverse Taint</vt:lpstr>
      <vt:lpstr>Analysis - Crash</vt:lpstr>
      <vt:lpstr>Analysis - Bug</vt:lpstr>
      <vt:lpstr>Analysis - Bug (Direct vs. Indirect)</vt:lpstr>
      <vt:lpstr>Analysis - Few Interesting Tools</vt:lpstr>
      <vt:lpstr>Analysis - Few Interesting Tools</vt:lpstr>
      <vt:lpstr>Analysis - Few Interesting Tools</vt:lpstr>
      <vt:lpstr>afl-analyze - Doesn’t always work :( *</vt:lpstr>
      <vt:lpstr>Crash Analysis with Reverse Taint</vt:lpstr>
      <vt:lpstr>Tainting</vt:lpstr>
      <vt:lpstr>Tainting - Types</vt:lpstr>
      <vt:lpstr>Tainting Propagation (Policy)</vt:lpstr>
      <vt:lpstr>Tainting - Issues</vt:lpstr>
      <vt:lpstr>Powered by Taintgrind</vt:lpstr>
      <vt:lpstr>What is Valgrind?</vt:lpstr>
      <vt:lpstr>Valgrind</vt:lpstr>
      <vt:lpstr>Valgrind IR</vt:lpstr>
      <vt:lpstr>Single-Static-Assignment (SSA)</vt:lpstr>
      <vt:lpstr>What is Taintgrind?</vt:lpstr>
      <vt:lpstr>Taintgrind</vt:lpstr>
      <vt:lpstr>Taintgrind - Propagation Rules</vt:lpstr>
      <vt:lpstr>Taintgrind - Propagation Rules</vt:lpstr>
      <vt:lpstr>Taintgrind - Propagation Rules </vt:lpstr>
      <vt:lpstr>Taintgrind </vt:lpstr>
      <vt:lpstr>Taintgrind</vt:lpstr>
      <vt:lpstr>Taintgrind</vt:lpstr>
      <vt:lpstr>GDB</vt:lpstr>
      <vt:lpstr>GDB</vt:lpstr>
      <vt:lpstr>Taintgrind</vt:lpstr>
      <vt:lpstr>Taintgrind</vt:lpstr>
      <vt:lpstr>Crash Analysis with Reverse Taint</vt:lpstr>
      <vt:lpstr>Reverse Tainting the Value</vt:lpstr>
      <vt:lpstr>Reverse Tainting the Value</vt:lpstr>
      <vt:lpstr>rtaint</vt:lpstr>
      <vt:lpstr>rtaint</vt:lpstr>
      <vt:lpstr>Reverse Tainting the Value</vt:lpstr>
      <vt:lpstr>Crash File with Kaitai Struct</vt:lpstr>
      <vt:lpstr>Reverse Tainting the Value</vt:lpstr>
      <vt:lpstr>Slicing</vt:lpstr>
      <vt:lpstr>Graph</vt:lpstr>
      <vt:lpstr>Demo</vt:lpstr>
      <vt:lpstr>Crash Analysis with Reverse Taint</vt:lpstr>
      <vt:lpstr>Powered by ...</vt:lpstr>
      <vt:lpstr>What Next?</vt:lpstr>
      <vt:lpstr>What Next?</vt:lpstr>
      <vt:lpstr>Summary</vt:lpstr>
      <vt:lpstr>References and Interesting Docs</vt:lpstr>
      <vt:lpstr>Special Thanks</vt:lpstr>
      <vt:lpstr>Questions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Analysis with Reverse Taint</dc:title>
  <cp:lastModifiedBy>Marian</cp:lastModifiedBy>
  <cp:revision>4</cp:revision>
  <dcterms:modified xsi:type="dcterms:W3CDTF">2019-10-26T14:20:29Z</dcterms:modified>
</cp:coreProperties>
</file>